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91"/>
  </p:notesMasterIdLst>
  <p:sldIdLst>
    <p:sldId id="256" r:id="rId2"/>
    <p:sldId id="554" r:id="rId3"/>
    <p:sldId id="257" r:id="rId4"/>
    <p:sldId id="258" r:id="rId5"/>
    <p:sldId id="512" r:id="rId6"/>
    <p:sldId id="513" r:id="rId7"/>
    <p:sldId id="514" r:id="rId8"/>
    <p:sldId id="515" r:id="rId9"/>
    <p:sldId id="516" r:id="rId10"/>
    <p:sldId id="517" r:id="rId11"/>
    <p:sldId id="518" r:id="rId12"/>
    <p:sldId id="519" r:id="rId13"/>
    <p:sldId id="521" r:id="rId14"/>
    <p:sldId id="522" r:id="rId15"/>
    <p:sldId id="523" r:id="rId16"/>
    <p:sldId id="524" r:id="rId17"/>
    <p:sldId id="525" r:id="rId18"/>
    <p:sldId id="526" r:id="rId19"/>
    <p:sldId id="527" r:id="rId20"/>
    <p:sldId id="528" r:id="rId21"/>
    <p:sldId id="529" r:id="rId22"/>
    <p:sldId id="530" r:id="rId23"/>
    <p:sldId id="531" r:id="rId24"/>
    <p:sldId id="535" r:id="rId25"/>
    <p:sldId id="536" r:id="rId26"/>
    <p:sldId id="537" r:id="rId27"/>
    <p:sldId id="538" r:id="rId28"/>
    <p:sldId id="539" r:id="rId29"/>
    <p:sldId id="540" r:id="rId30"/>
    <p:sldId id="541" r:id="rId31"/>
    <p:sldId id="542" r:id="rId32"/>
    <p:sldId id="543" r:id="rId33"/>
    <p:sldId id="544" r:id="rId34"/>
    <p:sldId id="545" r:id="rId35"/>
    <p:sldId id="550" r:id="rId36"/>
    <p:sldId id="551" r:id="rId37"/>
    <p:sldId id="552" r:id="rId38"/>
    <p:sldId id="486" r:id="rId39"/>
    <p:sldId id="490" r:id="rId40"/>
    <p:sldId id="491" r:id="rId41"/>
    <p:sldId id="492" r:id="rId42"/>
    <p:sldId id="503" r:id="rId43"/>
    <p:sldId id="504" r:id="rId44"/>
    <p:sldId id="505" r:id="rId45"/>
    <p:sldId id="506" r:id="rId46"/>
    <p:sldId id="507" r:id="rId47"/>
    <p:sldId id="508" r:id="rId48"/>
    <p:sldId id="509" r:id="rId49"/>
    <p:sldId id="487" r:id="rId50"/>
    <p:sldId id="488" r:id="rId51"/>
    <p:sldId id="560" r:id="rId52"/>
    <p:sldId id="558" r:id="rId53"/>
    <p:sldId id="559" r:id="rId54"/>
    <p:sldId id="561" r:id="rId55"/>
    <p:sldId id="562" r:id="rId56"/>
    <p:sldId id="563" r:id="rId57"/>
    <p:sldId id="564" r:id="rId58"/>
    <p:sldId id="565" r:id="rId59"/>
    <p:sldId id="566" r:id="rId60"/>
    <p:sldId id="567" r:id="rId61"/>
    <p:sldId id="568" r:id="rId62"/>
    <p:sldId id="569" r:id="rId63"/>
    <p:sldId id="570" r:id="rId64"/>
    <p:sldId id="571" r:id="rId65"/>
    <p:sldId id="572" r:id="rId66"/>
    <p:sldId id="573" r:id="rId67"/>
    <p:sldId id="574" r:id="rId68"/>
    <p:sldId id="575" r:id="rId69"/>
    <p:sldId id="577" r:id="rId70"/>
    <p:sldId id="578" r:id="rId71"/>
    <p:sldId id="580" r:id="rId72"/>
    <p:sldId id="581" r:id="rId73"/>
    <p:sldId id="582" r:id="rId74"/>
    <p:sldId id="583" r:id="rId75"/>
    <p:sldId id="584" r:id="rId76"/>
    <p:sldId id="585" r:id="rId77"/>
    <p:sldId id="586" r:id="rId78"/>
    <p:sldId id="587" r:id="rId79"/>
    <p:sldId id="588" r:id="rId80"/>
    <p:sldId id="589" r:id="rId81"/>
    <p:sldId id="590" r:id="rId82"/>
    <p:sldId id="591" r:id="rId83"/>
    <p:sldId id="592" r:id="rId84"/>
    <p:sldId id="593" r:id="rId85"/>
    <p:sldId id="594" r:id="rId86"/>
    <p:sldId id="595" r:id="rId87"/>
    <p:sldId id="596" r:id="rId88"/>
    <p:sldId id="597" r:id="rId89"/>
    <p:sldId id="608" r:id="rId9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87" autoAdjust="0"/>
    <p:restoredTop sz="94660"/>
  </p:normalViewPr>
  <p:slideViewPr>
    <p:cSldViewPr>
      <p:cViewPr varScale="1">
        <p:scale>
          <a:sx n="90" d="100"/>
          <a:sy n="90" d="100"/>
        </p:scale>
        <p:origin x="836"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F697463-E5F8-4322-86D2-C6D72F2E949A}" type="slidenum">
              <a:rPr lang="en-US"/>
              <a:pPr>
                <a:defRPr/>
              </a:pPr>
              <a:t>‹#›</a:t>
            </a:fld>
            <a:endParaRPr lang="en-US"/>
          </a:p>
        </p:txBody>
      </p:sp>
    </p:spTree>
    <p:extLst>
      <p:ext uri="{BB962C8B-B14F-4D97-AF65-F5344CB8AC3E}">
        <p14:creationId xmlns:p14="http://schemas.microsoft.com/office/powerpoint/2010/main" val="3465647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90FCB6-24E8-4006-8938-2DFA55758E32}" type="slidenum">
              <a:rPr lang="en-US" altLang="en-US" smtClean="0"/>
              <a:pPr/>
              <a:t>10</a:t>
            </a:fld>
            <a:endParaRPr lang="en-US" altLang="en-US" smtClean="0"/>
          </a:p>
        </p:txBody>
      </p:sp>
      <p:sp>
        <p:nvSpPr>
          <p:cNvPr id="19459" name="Rectangle 2"/>
          <p:cNvSpPr>
            <a:spLocks noGrp="1" noRot="1" noChangeAspect="1" noChangeArrowheads="1" noTextEdit="1"/>
          </p:cNvSpPr>
          <p:nvPr>
            <p:ph type="sldImg"/>
          </p:nvPr>
        </p:nvSpPr>
        <p:spPr>
          <a:xfrm>
            <a:off x="1144588" y="685800"/>
            <a:ext cx="4570412" cy="3429000"/>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ltLang="en-US" sz="1000" smtClean="0">
              <a:latin typeface="Arial" panose="020B0604020202020204" pitchFamily="34" charset="0"/>
            </a:endParaRPr>
          </a:p>
        </p:txBody>
      </p:sp>
    </p:spTree>
    <p:extLst>
      <p:ext uri="{BB962C8B-B14F-4D97-AF65-F5344CB8AC3E}">
        <p14:creationId xmlns:p14="http://schemas.microsoft.com/office/powerpoint/2010/main" val="79425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xfrm>
            <a:off x="79375" y="4343400"/>
            <a:ext cx="6653213" cy="822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The XML Schema built-in types include string, boolean, float, double, decimal, binary, integer, nonPositiveInteger, negativeInteger, long, int, short, byte, nonNegativeInteger, unsignedLong, unsignedInt, unsignedShort, unsignedByte, positiveInteger, date, time.</a:t>
            </a:r>
          </a:p>
          <a:p>
            <a:endParaRPr lang="en-US" altLang="en-US" smtClean="0">
              <a:latin typeface="Arial" panose="020B0604020202020204" pitchFamily="34" charset="0"/>
            </a:endParaRPr>
          </a:p>
        </p:txBody>
      </p:sp>
    </p:spTree>
    <p:extLst>
      <p:ext uri="{BB962C8B-B14F-4D97-AF65-F5344CB8AC3E}">
        <p14:creationId xmlns:p14="http://schemas.microsoft.com/office/powerpoint/2010/main" val="144112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7388"/>
            <a:ext cx="4573588" cy="3430587"/>
          </a:xfrm>
          <a:ln/>
        </p:spPr>
      </p:sp>
      <p:sp>
        <p:nvSpPr>
          <p:cNvPr id="50179"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The SOAP runtime you use provides the appropriate API to limit the complexity of communication</a:t>
            </a:r>
          </a:p>
        </p:txBody>
      </p:sp>
    </p:spTree>
    <p:extLst>
      <p:ext uri="{BB962C8B-B14F-4D97-AF65-F5344CB8AC3E}">
        <p14:creationId xmlns:p14="http://schemas.microsoft.com/office/powerpoint/2010/main" val="117841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54375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3069A1-9DE1-414B-8CC0-795910922376}" type="slidenum">
              <a:rPr lang="en-US" altLang="en-US" smtClean="0">
                <a:ea typeface="MS PGothic" panose="020B0600070205080204" pitchFamily="34" charset="-128"/>
              </a:rPr>
              <a:pPr/>
              <a:t>26</a:t>
            </a:fld>
            <a:endParaRPr lang="en-US" altLang="en-US" smtClean="0">
              <a:ea typeface="MS PGothic" panose="020B0600070205080204" pitchFamily="34" charset="-128"/>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7205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1879019-0D8D-49D8-8285-17EB723734E8}" type="slidenum">
              <a:rPr lang="en-US" altLang="en-US" smtClean="0">
                <a:ea typeface="MS PGothic" panose="020B0600070205080204" pitchFamily="34" charset="-128"/>
              </a:rPr>
              <a:pPr/>
              <a:t>27</a:t>
            </a:fld>
            <a:endParaRPr lang="en-US" altLang="en-US" smtClean="0">
              <a:ea typeface="MS PGothic" panose="020B0600070205080204" pitchFamily="34" charset="-128"/>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1374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71CAD8-924B-463C-BABD-2932C8C5D922}" type="slidenum">
              <a:rPr lang="en-US" altLang="en-US" smtClean="0">
                <a:ea typeface="MS PGothic" panose="020B0600070205080204" pitchFamily="34" charset="-128"/>
              </a:rPr>
              <a:pPr/>
              <a:t>28</a:t>
            </a:fld>
            <a:endParaRPr lang="en-US" altLang="en-US" smtClean="0">
              <a:ea typeface="MS PGothic" panose="020B0600070205080204" pitchFamily="34" charset="-128"/>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906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AECF66-FF76-4900-8695-E7FDE3CD00F1}" type="slidenum">
              <a:rPr lang="en-US" altLang="en-US" smtClean="0"/>
              <a:pPr/>
              <a:t>11</a:t>
            </a:fld>
            <a:endParaRPr lang="en-US" altLang="en-US" smtClean="0"/>
          </a:p>
        </p:txBody>
      </p:sp>
      <p:sp>
        <p:nvSpPr>
          <p:cNvPr id="21507" name="Rectangle 2"/>
          <p:cNvSpPr>
            <a:spLocks noGrp="1" noRot="1" noChangeAspect="1" noChangeArrowheads="1" noTextEdit="1"/>
          </p:cNvSpPr>
          <p:nvPr>
            <p:ph type="sldImg"/>
          </p:nvPr>
        </p:nvSpPr>
        <p:spPr>
          <a:xfrm>
            <a:off x="1144588" y="685800"/>
            <a:ext cx="4570412" cy="3429000"/>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smtClean="0">
                <a:latin typeface="Arial" panose="020B0604020202020204" pitchFamily="34" charset="0"/>
              </a:rPr>
              <a:t> structures the business and its systems as a set of capabilities that are</a:t>
            </a:r>
          </a:p>
          <a:p>
            <a:r>
              <a:rPr lang="en-US" altLang="en-US" sz="1000" smtClean="0">
                <a:latin typeface="Arial" panose="020B0604020202020204" pitchFamily="34" charset="0"/>
              </a:rPr>
              <a:t>&lt;CLICK&gt; offered as Services organized into a service architecture</a:t>
            </a:r>
          </a:p>
          <a:p>
            <a:r>
              <a:rPr lang="en-US" altLang="en-US" sz="1000" smtClean="0">
                <a:latin typeface="Arial" panose="020B0604020202020204" pitchFamily="34" charset="0"/>
              </a:rPr>
              <a:t>and where the Service virtualizes how that capability is performed, and where and by whom the resources are provided,</a:t>
            </a:r>
          </a:p>
          <a:p>
            <a:r>
              <a:rPr lang="en-US" altLang="en-US" sz="1000" smtClean="0">
                <a:latin typeface="Arial" panose="020B0604020202020204" pitchFamily="34" charset="0"/>
              </a:rPr>
              <a:t>enabling</a:t>
            </a:r>
          </a:p>
          <a:p>
            <a:r>
              <a:rPr lang="en-US" altLang="en-US" sz="1000" smtClean="0">
                <a:latin typeface="Arial" panose="020B0604020202020204" pitchFamily="34" charset="0"/>
              </a:rPr>
              <a:t>&lt;CLICK&gt; multiple providers and consumers to participate together in shared business activities.</a:t>
            </a:r>
          </a:p>
          <a:p>
            <a:endParaRPr lang="sv-SE" altLang="en-US" sz="1000" smtClean="0">
              <a:latin typeface="Arial" panose="020B0604020202020204" pitchFamily="34" charset="0"/>
            </a:endParaRPr>
          </a:p>
        </p:txBody>
      </p:sp>
    </p:spTree>
    <p:extLst>
      <p:ext uri="{BB962C8B-B14F-4D97-AF65-F5344CB8AC3E}">
        <p14:creationId xmlns:p14="http://schemas.microsoft.com/office/powerpoint/2010/main" val="210110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5E31C6-BC65-4697-A008-BC3DC1D2D75A}" type="slidenum">
              <a:rPr lang="en-US" altLang="en-US" smtClean="0"/>
              <a:pPr/>
              <a:t>12</a:t>
            </a:fld>
            <a:endParaRPr lang="en-US" altLang="en-US" smtClean="0"/>
          </a:p>
        </p:txBody>
      </p:sp>
      <p:sp>
        <p:nvSpPr>
          <p:cNvPr id="23555" name="Rectangle 2"/>
          <p:cNvSpPr>
            <a:spLocks noGrp="1" noRot="1" noChangeAspect="1" noChangeArrowheads="1" noTextEdit="1"/>
          </p:cNvSpPr>
          <p:nvPr>
            <p:ph type="sldImg"/>
          </p:nvPr>
        </p:nvSpPr>
        <p:spPr>
          <a:xfrm>
            <a:off x="1144588" y="685800"/>
            <a:ext cx="4570412" cy="3429000"/>
          </a:xfrm>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428647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33747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xfrm>
            <a:off x="79375" y="4343400"/>
            <a:ext cx="6653213" cy="4816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sz="1000" smtClean="0">
                <a:latin typeface="Arial" panose="020B0604020202020204" pitchFamily="34" charset="0"/>
              </a:rPr>
              <a:t>Simply put, Web Services is a way for one application to exchange data with another application using extensible industry standard protocols based on XML. Basically, it is yet another way for two applications to communicate with each other. Why are Web Services different and why do they hold so much promise where previous technologies such as CORBA and DCOM failed? The answer is very simple; where as previous technologies used specialized and proprietary protocols Web Services is based on open and extensible protocols based on XML lingua franca for open communications. </a:t>
            </a:r>
          </a:p>
          <a:p>
            <a:pPr marL="228600" indent="-228600"/>
            <a:r>
              <a:rPr lang="en-US" altLang="en-US" sz="1000" smtClean="0">
                <a:latin typeface="Arial" panose="020B0604020202020204" pitchFamily="34" charset="0"/>
              </a:rPr>
              <a:t>Because Web Services are build using extensible industry standards it provides application developers with:  </a:t>
            </a:r>
          </a:p>
          <a:p>
            <a:pPr marL="228600" indent="-228600">
              <a:buFontTx/>
              <a:buAutoNum type="arabicPeriod"/>
            </a:pPr>
            <a:r>
              <a:rPr lang="en-US" altLang="en-US" sz="1000" smtClean="0">
                <a:latin typeface="Arial" panose="020B0604020202020204" pitchFamily="34" charset="0"/>
              </a:rPr>
              <a:t>Ability to conduct communication data exchange regardless of the location (same machine, another machine on an intranet, a service somewhere on internet)</a:t>
            </a:r>
          </a:p>
          <a:p>
            <a:pPr marL="228600" indent="-228600">
              <a:buFontTx/>
              <a:buAutoNum type="arabicPeriod"/>
            </a:pPr>
            <a:r>
              <a:rPr lang="en-US" altLang="en-US" sz="1000" smtClean="0">
                <a:latin typeface="Arial" panose="020B0604020202020204" pitchFamily="34" charset="0"/>
              </a:rPr>
              <a:t>Ability to use a service no matter what platform the service is run or what platform the consuming application is run</a:t>
            </a:r>
          </a:p>
          <a:p>
            <a:pPr marL="228600" indent="-228600">
              <a:buFontTx/>
              <a:buAutoNum type="arabicPeriod"/>
            </a:pPr>
            <a:r>
              <a:rPr lang="en-US" altLang="en-US" sz="1000" smtClean="0">
                <a:latin typeface="Arial" panose="020B0604020202020204" pitchFamily="34" charset="0"/>
              </a:rPr>
              <a:t>Ability to completely ignore details of the implementation of the service such as the programming language that was used or the underlying application technologies.</a:t>
            </a:r>
          </a:p>
          <a:p>
            <a:pPr marL="228600" indent="-228600"/>
            <a:r>
              <a:rPr lang="en-US" altLang="en-US" sz="1000" smtClean="0">
                <a:latin typeface="Arial" panose="020B0604020202020204" pitchFamily="34" charset="0"/>
              </a:rPr>
              <a:t>Web Services will succeed, one might say have already succeeded, where others have failed.</a:t>
            </a:r>
          </a:p>
          <a:p>
            <a:pPr marL="228600" indent="-228600"/>
            <a:r>
              <a:rPr lang="en-US" altLang="en-US" sz="1000" smtClean="0">
                <a:latin typeface="Arial" panose="020B0604020202020204" pitchFamily="34" charset="0"/>
              </a:rPr>
              <a:t> </a:t>
            </a:r>
          </a:p>
          <a:p>
            <a:pPr marL="228600" indent="-228600"/>
            <a:r>
              <a:rPr lang="en-US" altLang="en-US" sz="1000" smtClean="0">
                <a:latin typeface="Arial" panose="020B0604020202020204" pitchFamily="34" charset="0"/>
              </a:rPr>
              <a:t>Web services are technologies that allow applications to communicate with each other in a platform- and programming language-independent manner. A Web service is a software interface that describes a collection of operations that can be accessed over the network through standardized XML messaging. It uses protocols based on the XML language to describe an operation to execute or data to exchange with another Web service. A group of Web services interacting together in this manner defines a particular Web service application in a Service-Oriented Architecture (SOA). While Web services allow dynamic features to combine multiple services into applications, you still have to build the services first. Programming languages in computer science are continually evolving. We began decades ago with the idea of a function in which you provide some parameters, it executes some operation on those parameters, and it returns a value based on its calculations. Eventually, this first concept evolved into the object where each object had not just a number of functions it can perform, but also its own private data variables, rather than relying on external system-wide data variables that previously made it more complex to develop applications. As applications began communicating with each other, the concept of defined universal interfaces for objects became important, allowing objects on other platforms to communicate even if they were written in other programming languages and ran on other operating systems.</a:t>
            </a:r>
          </a:p>
          <a:p>
            <a:pPr marL="228600" indent="-228600"/>
            <a:endParaRPr lang="en-US" altLang="en-US" sz="1000" smtClean="0">
              <a:latin typeface="Arial" panose="020B0604020202020204" pitchFamily="34" charset="0"/>
            </a:endParaRPr>
          </a:p>
        </p:txBody>
      </p:sp>
    </p:spTree>
    <p:extLst>
      <p:ext uri="{BB962C8B-B14F-4D97-AF65-F5344CB8AC3E}">
        <p14:creationId xmlns:p14="http://schemas.microsoft.com/office/powerpoint/2010/main" val="189413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1143000" y="687388"/>
            <a:ext cx="4573588" cy="3430587"/>
          </a:xfrm>
          <a:ln/>
        </p:spPr>
      </p:sp>
      <p:sp>
        <p:nvSpPr>
          <p:cNvPr id="39939"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862656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79375" y="4343400"/>
            <a:ext cx="6653213"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Four key specifications form the Web Services stack. </a:t>
            </a:r>
          </a:p>
          <a:p>
            <a:r>
              <a:rPr lang="en-US" altLang="en-US" smtClean="0">
                <a:latin typeface="Arial" panose="020B0604020202020204" pitchFamily="34" charset="0"/>
              </a:rPr>
              <a:t>WSDL provides the description of the web service by specifying the collection of functions that a web service can perform, the inputs that these functions expect to receive and the type of output that a caller can expect to get back. Because WSDL is a standard, it can be interpreted by an application that needs to call the service automatically i.e. without a need for human intervention. There is no need to call the writer of the service, get a specification from him/her etc. Someone who wants to use the service simply needs to be able to get its WSDL.  </a:t>
            </a:r>
          </a:p>
          <a:p>
            <a:r>
              <a:rPr lang="en-US" altLang="en-US" smtClean="0">
                <a:latin typeface="Arial" panose="020B0604020202020204" pitchFamily="34" charset="0"/>
              </a:rPr>
              <a:t>The data that is carried between the caller of a web service (web service consumer) and the web service itself (web service provider) is encoded using XML. Because XML allows for standard data representation, both web service consumer and the web service provider do not have to know or care about either the platform that each is running on or the programming language or application framework that each is using. For example, a consumer written in C# can call a web service written in Java in exactly the same way as a web service written in C#. As a matter of fact, the consumer never knows how a web service he is consuming is implemented.</a:t>
            </a:r>
          </a:p>
          <a:p>
            <a:r>
              <a:rPr lang="en-US" altLang="en-US" smtClean="0">
                <a:latin typeface="Arial" panose="020B0604020202020204" pitchFamily="34" charset="0"/>
              </a:rPr>
              <a:t>SOAP is a standard messaging protocol that is used to make a call to a web service and to bring the results back. SOAP is frequently described as an envelope which contains the XML payload.</a:t>
            </a:r>
          </a:p>
          <a:p>
            <a:r>
              <a:rPr lang="en-US" altLang="en-US" smtClean="0">
                <a:latin typeface="Arial" panose="020B0604020202020204" pitchFamily="34" charset="0"/>
              </a:rPr>
              <a:t>HTTP  is the most popular network transport for carrying SOAP messages for Web Services. It is popular because of its ability to traverse firewalls and because it is ubiquitous. Web Services allows for use of other protocols (e.g. MQ) but their use is quite rare.</a:t>
            </a:r>
          </a:p>
          <a:p>
            <a:endParaRPr lang="en-US" altLang="en-US" smtClean="0">
              <a:latin typeface="Arial" panose="020B0604020202020204" pitchFamily="34" charset="0"/>
            </a:endParaRPr>
          </a:p>
        </p:txBody>
      </p:sp>
    </p:spTree>
    <p:extLst>
      <p:ext uri="{BB962C8B-B14F-4D97-AF65-F5344CB8AC3E}">
        <p14:creationId xmlns:p14="http://schemas.microsoft.com/office/powerpoint/2010/main" val="185012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13850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xfrm>
            <a:off x="79375" y="4343400"/>
            <a:ext cx="6653213" cy="173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WSDL is really at the very core of the Web Services architecture. It provides complete specification for the functionality exposed by a web service, all of the input and output formats and all other information required to communicate with a web service. It is expressed entirely in XML using a well known schema.</a:t>
            </a:r>
          </a:p>
          <a:p>
            <a:r>
              <a:rPr lang="en-US" altLang="en-US" smtClean="0">
                <a:latin typeface="Arial" panose="020B0604020202020204" pitchFamily="34" charset="0"/>
              </a:rPr>
              <a:t>WSDL describes services as a set of endpoints. WSDL can describe the 2 styles of Web Services: document-oriented or procedure-oriented. WSDL allows for a description of each individual message and operation and then binding them to a specific protocol (e.g. HTTP) to create an endpoint. A collection of endpoints is what defines a web service.  </a:t>
            </a:r>
          </a:p>
          <a:p>
            <a:endParaRPr lang="en-US" altLang="en-US" smtClean="0">
              <a:latin typeface="Arial" panose="020B0604020202020204" pitchFamily="34" charset="0"/>
            </a:endParaRPr>
          </a:p>
        </p:txBody>
      </p:sp>
    </p:spTree>
    <p:extLst>
      <p:ext uri="{BB962C8B-B14F-4D97-AF65-F5344CB8AC3E}">
        <p14:creationId xmlns:p14="http://schemas.microsoft.com/office/powerpoint/2010/main" val="224634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F7AB8E7A-40FB-4C83-9A02-6F623170850E}" type="datetime1">
              <a:rPr lang="en-US"/>
              <a:pPr>
                <a:defRPr/>
              </a:pPr>
              <a:t>3/17/2018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7" name="Slide Number Placeholder 5"/>
          <p:cNvSpPr>
            <a:spLocks noGrp="1"/>
          </p:cNvSpPr>
          <p:nvPr>
            <p:ph type="sldNum" sz="quarter" idx="12"/>
          </p:nvPr>
        </p:nvSpPr>
        <p:spPr/>
        <p:txBody>
          <a:bodyPr/>
          <a:lstStyle>
            <a:lvl1pPr>
              <a:defRPr/>
            </a:lvl1pPr>
          </a:lstStyle>
          <a:p>
            <a:pPr>
              <a:defRPr/>
            </a:pPr>
            <a:fld id="{6F9D7A52-103E-4BBB-9926-08945371A0AC}" type="slidenum">
              <a:rPr lang="en-US"/>
              <a:pPr>
                <a:defRPr/>
              </a:pPr>
              <a:t>‹#›</a:t>
            </a:fld>
            <a:endParaRPr lang="en-US"/>
          </a:p>
        </p:txBody>
      </p:sp>
    </p:spTree>
    <p:extLst>
      <p:ext uri="{BB962C8B-B14F-4D97-AF65-F5344CB8AC3E}">
        <p14:creationId xmlns:p14="http://schemas.microsoft.com/office/powerpoint/2010/main" val="699511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5EA0C3F-E418-4BE9-8609-FA1E468EB620}" type="datetime1">
              <a:rPr lang="en-US"/>
              <a:pPr>
                <a:defRPr/>
              </a:pPr>
              <a:t>3/17/2018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6" name="Slide Number Placeholder 5"/>
          <p:cNvSpPr>
            <a:spLocks noGrp="1"/>
          </p:cNvSpPr>
          <p:nvPr>
            <p:ph type="sldNum" sz="quarter" idx="12"/>
          </p:nvPr>
        </p:nvSpPr>
        <p:spPr/>
        <p:txBody>
          <a:bodyPr/>
          <a:lstStyle>
            <a:lvl1pPr>
              <a:defRPr/>
            </a:lvl1pPr>
          </a:lstStyle>
          <a:p>
            <a:pPr>
              <a:defRPr/>
            </a:pPr>
            <a:fld id="{95B063A8-9702-4B4C-AC61-95C47729BCEC}" type="slidenum">
              <a:rPr lang="en-US"/>
              <a:pPr>
                <a:defRPr/>
              </a:pPr>
              <a:t>‹#›</a:t>
            </a:fld>
            <a:endParaRPr lang="en-US"/>
          </a:p>
        </p:txBody>
      </p:sp>
    </p:spTree>
    <p:extLst>
      <p:ext uri="{BB962C8B-B14F-4D97-AF65-F5344CB8AC3E}">
        <p14:creationId xmlns:p14="http://schemas.microsoft.com/office/powerpoint/2010/main" val="251822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5125452-0AF8-479C-A591-7D6C44E3DB56}" type="datetime1">
              <a:rPr lang="en-US"/>
              <a:pPr>
                <a:defRPr/>
              </a:pPr>
              <a:t>3/17/2018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6" name="Slide Number Placeholder 5"/>
          <p:cNvSpPr>
            <a:spLocks noGrp="1"/>
          </p:cNvSpPr>
          <p:nvPr>
            <p:ph type="sldNum" sz="quarter" idx="12"/>
          </p:nvPr>
        </p:nvSpPr>
        <p:spPr/>
        <p:txBody>
          <a:bodyPr/>
          <a:lstStyle>
            <a:lvl1pPr>
              <a:defRPr/>
            </a:lvl1pPr>
          </a:lstStyle>
          <a:p>
            <a:pPr>
              <a:defRPr/>
            </a:pPr>
            <a:fld id="{EFBD2BBA-3E66-4E7B-BD4F-33AE4C3CD924}" type="slidenum">
              <a:rPr lang="en-US"/>
              <a:pPr>
                <a:defRPr/>
              </a:pPr>
              <a:t>‹#›</a:t>
            </a:fld>
            <a:endParaRPr lang="en-US"/>
          </a:p>
        </p:txBody>
      </p:sp>
    </p:spTree>
    <p:extLst>
      <p:ext uri="{BB962C8B-B14F-4D97-AF65-F5344CB8AC3E}">
        <p14:creationId xmlns:p14="http://schemas.microsoft.com/office/powerpoint/2010/main" val="356127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fld id="{1F4F3C75-6212-4ADC-8B0C-12E324DF9DC3}" type="datetime1">
              <a:rPr lang="en-US"/>
              <a:pPr>
                <a:defRPr/>
              </a:pPr>
              <a:t>3/17/2018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r>
              <a:rPr lang="en-US"/>
              <a:t>Computer Science Department, TUC-N</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5C129C35-305E-44F4-B433-A9D2D067586C}" type="slidenum">
              <a:rPr lang="en-US"/>
              <a:pPr>
                <a:defRPr/>
              </a:pPr>
              <a:t>‹#›</a:t>
            </a:fld>
            <a:endParaRPr lang="en-US"/>
          </a:p>
        </p:txBody>
      </p:sp>
    </p:spTree>
    <p:extLst>
      <p:ext uri="{BB962C8B-B14F-4D97-AF65-F5344CB8AC3E}">
        <p14:creationId xmlns:p14="http://schemas.microsoft.com/office/powerpoint/2010/main" val="1313551924"/>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19088" y="396875"/>
            <a:ext cx="7224712" cy="715963"/>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447800"/>
            <a:ext cx="4114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98490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F97C496-7CCE-4822-A85B-A4F064EFA121}" type="datetime1">
              <a:rPr lang="en-US"/>
              <a:pPr>
                <a:defRPr/>
              </a:pPr>
              <a:t>3/17/2018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6" name="Slide Number Placeholder 5"/>
          <p:cNvSpPr>
            <a:spLocks noGrp="1"/>
          </p:cNvSpPr>
          <p:nvPr>
            <p:ph type="sldNum" sz="quarter" idx="12"/>
          </p:nvPr>
        </p:nvSpPr>
        <p:spPr/>
        <p:txBody>
          <a:bodyPr/>
          <a:lstStyle>
            <a:lvl1pPr>
              <a:defRPr/>
            </a:lvl1pPr>
          </a:lstStyle>
          <a:p>
            <a:pPr>
              <a:defRPr/>
            </a:pPr>
            <a:fld id="{DBAE3E51-A19D-46AC-95BB-A96AE5D24C79}" type="slidenum">
              <a:rPr lang="en-US"/>
              <a:pPr>
                <a:defRPr/>
              </a:pPr>
              <a:t>‹#›</a:t>
            </a:fld>
            <a:endParaRPr lang="en-US"/>
          </a:p>
        </p:txBody>
      </p:sp>
    </p:spTree>
    <p:extLst>
      <p:ext uri="{BB962C8B-B14F-4D97-AF65-F5344CB8AC3E}">
        <p14:creationId xmlns:p14="http://schemas.microsoft.com/office/powerpoint/2010/main" val="3212194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4386EA8-CEE2-4801-A498-341AEBF129C7}" type="datetime1">
              <a:rPr lang="en-US"/>
              <a:pPr>
                <a:defRPr/>
              </a:pPr>
              <a:t>3/17/2018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7" name="Slide Number Placeholder 5"/>
          <p:cNvSpPr>
            <a:spLocks noGrp="1"/>
          </p:cNvSpPr>
          <p:nvPr>
            <p:ph type="sldNum" sz="quarter" idx="12"/>
          </p:nvPr>
        </p:nvSpPr>
        <p:spPr/>
        <p:txBody>
          <a:bodyPr/>
          <a:lstStyle>
            <a:lvl1pPr>
              <a:defRPr/>
            </a:lvl1pPr>
          </a:lstStyle>
          <a:p>
            <a:pPr>
              <a:defRPr/>
            </a:pPr>
            <a:fld id="{ED2FFA6F-288A-40BB-A5B2-210C5CDC5661}" type="slidenum">
              <a:rPr lang="en-US"/>
              <a:pPr>
                <a:defRPr/>
              </a:pPr>
              <a:t>‹#›</a:t>
            </a:fld>
            <a:endParaRPr lang="en-US"/>
          </a:p>
        </p:txBody>
      </p:sp>
    </p:spTree>
    <p:extLst>
      <p:ext uri="{BB962C8B-B14F-4D97-AF65-F5344CB8AC3E}">
        <p14:creationId xmlns:p14="http://schemas.microsoft.com/office/powerpoint/2010/main" val="16356991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AAC44F1-4926-44B6-8488-72C8C7CA09B4}" type="datetime1">
              <a:rPr lang="en-US"/>
              <a:pPr>
                <a:defRPr/>
              </a:pPr>
              <a:t>3/17/2018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7" name="Slide Number Placeholder 5"/>
          <p:cNvSpPr>
            <a:spLocks noGrp="1"/>
          </p:cNvSpPr>
          <p:nvPr>
            <p:ph type="sldNum" sz="quarter" idx="12"/>
          </p:nvPr>
        </p:nvSpPr>
        <p:spPr/>
        <p:txBody>
          <a:bodyPr/>
          <a:lstStyle>
            <a:lvl1pPr>
              <a:defRPr/>
            </a:lvl1pPr>
          </a:lstStyle>
          <a:p>
            <a:pPr>
              <a:defRPr/>
            </a:pPr>
            <a:fld id="{8A293D8B-565D-471B-B451-5DBAFD519EF7}" type="slidenum">
              <a:rPr lang="en-US"/>
              <a:pPr>
                <a:defRPr/>
              </a:pPr>
              <a:t>‹#›</a:t>
            </a:fld>
            <a:endParaRPr lang="en-US"/>
          </a:p>
        </p:txBody>
      </p:sp>
    </p:spTree>
    <p:extLst>
      <p:ext uri="{BB962C8B-B14F-4D97-AF65-F5344CB8AC3E}">
        <p14:creationId xmlns:p14="http://schemas.microsoft.com/office/powerpoint/2010/main" val="2908830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DEACE411-0786-4647-ABB3-4092D30E7BE8}" type="datetime1">
              <a:rPr lang="en-US"/>
              <a:pPr>
                <a:defRPr/>
              </a:pPr>
              <a:t>3/17/2018</a:t>
            </a:fld>
            <a:endParaRPr lang="en-US"/>
          </a:p>
        </p:txBody>
      </p:sp>
      <p:sp>
        <p:nvSpPr>
          <p:cNvPr id="9" name="Footer Placeholder 7"/>
          <p:cNvSpPr>
            <a:spLocks noGrp="1"/>
          </p:cNvSpPr>
          <p:nvPr>
            <p:ph type="ftr" sz="quarter" idx="11"/>
          </p:nvPr>
        </p:nvSpPr>
        <p:spPr/>
        <p:txBody>
          <a:bodyPr/>
          <a:lstStyle>
            <a:lvl1pPr>
              <a:defRPr/>
            </a:lvl1pPr>
          </a:lstStyle>
          <a:p>
            <a:pPr>
              <a:defRPr/>
            </a:pPr>
            <a:r>
              <a:rPr lang="en-US"/>
              <a:t>Computer Science Department, TUC-N</a:t>
            </a:r>
          </a:p>
        </p:txBody>
      </p:sp>
      <p:sp>
        <p:nvSpPr>
          <p:cNvPr id="10" name="Slide Number Placeholder 8"/>
          <p:cNvSpPr>
            <a:spLocks noGrp="1"/>
          </p:cNvSpPr>
          <p:nvPr>
            <p:ph type="sldNum" sz="quarter" idx="12"/>
          </p:nvPr>
        </p:nvSpPr>
        <p:spPr/>
        <p:txBody>
          <a:bodyPr/>
          <a:lstStyle>
            <a:lvl1pPr>
              <a:defRPr/>
            </a:lvl1pPr>
          </a:lstStyle>
          <a:p>
            <a:pPr>
              <a:defRPr/>
            </a:pPr>
            <a:fld id="{B2030A39-6C4E-464E-809A-A35CD6522CD5}" type="slidenum">
              <a:rPr lang="en-US"/>
              <a:pPr>
                <a:defRPr/>
              </a:pPr>
              <a:t>‹#›</a:t>
            </a:fld>
            <a:endParaRPr lang="en-US"/>
          </a:p>
        </p:txBody>
      </p:sp>
    </p:spTree>
    <p:extLst>
      <p:ext uri="{BB962C8B-B14F-4D97-AF65-F5344CB8AC3E}">
        <p14:creationId xmlns:p14="http://schemas.microsoft.com/office/powerpoint/2010/main" val="3282666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037C47F-F7D4-4D8E-B5A6-0A368A498182}" type="datetime1">
              <a:rPr lang="en-US"/>
              <a:pPr>
                <a:defRPr/>
              </a:pPr>
              <a:t>3/17/2018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5" name="Slide Number Placeholder 5"/>
          <p:cNvSpPr>
            <a:spLocks noGrp="1"/>
          </p:cNvSpPr>
          <p:nvPr>
            <p:ph type="sldNum" sz="quarter" idx="12"/>
          </p:nvPr>
        </p:nvSpPr>
        <p:spPr/>
        <p:txBody>
          <a:bodyPr/>
          <a:lstStyle>
            <a:lvl1pPr>
              <a:defRPr/>
            </a:lvl1pPr>
          </a:lstStyle>
          <a:p>
            <a:pPr>
              <a:defRPr/>
            </a:pPr>
            <a:fld id="{2BDD0BE4-6404-412E-A509-10D435406133}" type="slidenum">
              <a:rPr lang="en-US"/>
              <a:pPr>
                <a:defRPr/>
              </a:pPr>
              <a:t>‹#›</a:t>
            </a:fld>
            <a:endParaRPr lang="en-US"/>
          </a:p>
        </p:txBody>
      </p:sp>
    </p:spTree>
    <p:extLst>
      <p:ext uri="{BB962C8B-B14F-4D97-AF65-F5344CB8AC3E}">
        <p14:creationId xmlns:p14="http://schemas.microsoft.com/office/powerpoint/2010/main" val="213312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094B582-2071-4FFB-A7F9-FFABED14DCAC}" type="datetime1">
              <a:rPr lang="en-US"/>
              <a:pPr>
                <a:defRPr/>
              </a:pPr>
              <a:t>3/17/2018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4" name="Slide Number Placeholder 5"/>
          <p:cNvSpPr>
            <a:spLocks noGrp="1"/>
          </p:cNvSpPr>
          <p:nvPr>
            <p:ph type="sldNum" sz="quarter" idx="12"/>
          </p:nvPr>
        </p:nvSpPr>
        <p:spPr/>
        <p:txBody>
          <a:bodyPr/>
          <a:lstStyle>
            <a:lvl1pPr>
              <a:defRPr/>
            </a:lvl1pPr>
          </a:lstStyle>
          <a:p>
            <a:pPr>
              <a:defRPr/>
            </a:pPr>
            <a:fld id="{380E197B-38B7-4907-A6EC-7F74ED051DA7}" type="slidenum">
              <a:rPr lang="en-US"/>
              <a:pPr>
                <a:defRPr/>
              </a:pPr>
              <a:t>‹#›</a:t>
            </a:fld>
            <a:endParaRPr lang="en-US"/>
          </a:p>
        </p:txBody>
      </p:sp>
    </p:spTree>
    <p:extLst>
      <p:ext uri="{BB962C8B-B14F-4D97-AF65-F5344CB8AC3E}">
        <p14:creationId xmlns:p14="http://schemas.microsoft.com/office/powerpoint/2010/main" val="348437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D8E49BA2-2DB3-4C76-A33A-A1F305D20856}" type="datetime1">
              <a:rPr lang="en-US"/>
              <a:pPr>
                <a:defRPr/>
              </a:pPr>
              <a:t>3/17/2018</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t>Computer Science Department, TUC-N</a:t>
            </a:r>
          </a:p>
        </p:txBody>
      </p:sp>
      <p:sp>
        <p:nvSpPr>
          <p:cNvPr id="8" name="Slide Number Placeholder 6"/>
          <p:cNvSpPr>
            <a:spLocks noGrp="1"/>
          </p:cNvSpPr>
          <p:nvPr>
            <p:ph type="sldNum" sz="quarter" idx="12"/>
          </p:nvPr>
        </p:nvSpPr>
        <p:spPr/>
        <p:txBody>
          <a:bodyPr/>
          <a:lstStyle>
            <a:lvl1pPr>
              <a:defRPr/>
            </a:lvl1pPr>
          </a:lstStyle>
          <a:p>
            <a:pPr>
              <a:defRPr/>
            </a:pPr>
            <a:fld id="{79CC0243-00B7-4E8A-BAF7-8129ED26C02B}" type="slidenum">
              <a:rPr lang="en-US"/>
              <a:pPr>
                <a:defRPr/>
              </a:pPr>
              <a:t>‹#›</a:t>
            </a:fld>
            <a:endParaRPr lang="en-US"/>
          </a:p>
        </p:txBody>
      </p:sp>
    </p:spTree>
    <p:extLst>
      <p:ext uri="{BB962C8B-B14F-4D97-AF65-F5344CB8AC3E}">
        <p14:creationId xmlns:p14="http://schemas.microsoft.com/office/powerpoint/2010/main" val="49024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0239518-5DC3-4FEF-A1DE-0C6B29C5857B}" type="datetime1">
              <a:rPr lang="en-US"/>
              <a:pPr>
                <a:defRPr/>
              </a:pPr>
              <a:t>3/17/2018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Computer Science Department, TUC-N</a:t>
            </a:r>
          </a:p>
        </p:txBody>
      </p:sp>
      <p:sp>
        <p:nvSpPr>
          <p:cNvPr id="7" name="Slide Number Placeholder 5"/>
          <p:cNvSpPr>
            <a:spLocks noGrp="1"/>
          </p:cNvSpPr>
          <p:nvPr>
            <p:ph type="sldNum" sz="quarter" idx="12"/>
          </p:nvPr>
        </p:nvSpPr>
        <p:spPr/>
        <p:txBody>
          <a:bodyPr/>
          <a:lstStyle>
            <a:lvl1pPr>
              <a:defRPr/>
            </a:lvl1pPr>
          </a:lstStyle>
          <a:p>
            <a:pPr>
              <a:defRPr/>
            </a:pPr>
            <a:fld id="{F72CD3AE-8169-438F-BE98-D6B854E1484B}" type="slidenum">
              <a:rPr lang="en-US"/>
              <a:pPr>
                <a:defRPr/>
              </a:pPr>
              <a:t>‹#›</a:t>
            </a:fld>
            <a:endParaRPr lang="en-US"/>
          </a:p>
        </p:txBody>
      </p:sp>
    </p:spTree>
    <p:extLst>
      <p:ext uri="{BB962C8B-B14F-4D97-AF65-F5344CB8AC3E}">
        <p14:creationId xmlns:p14="http://schemas.microsoft.com/office/powerpoint/2010/main" val="4119489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1028" name="Text Placeholder 2"/>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Rectangle 6"/>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defRPr>
            </a:lvl1pPr>
          </a:lstStyle>
          <a:p>
            <a:pPr>
              <a:defRPr/>
            </a:pPr>
            <a:fld id="{DBC6E080-64F6-47F7-84C1-DC58CA9298B5}" type="datetime1">
              <a:rPr lang="en-US"/>
              <a:pPr>
                <a:defRPr/>
              </a:pPr>
              <a:t>3/17/2018</a:t>
            </a:fld>
            <a:endParaRPr lang="en-US"/>
          </a:p>
        </p:txBody>
      </p:sp>
      <p:sp>
        <p:nvSpPr>
          <p:cNvPr id="5" name="Footer Placeholder 4"/>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Computer Science Department, TUC-N</a:t>
            </a:r>
          </a:p>
        </p:txBody>
      </p:sp>
      <p:sp>
        <p:nvSpPr>
          <p:cNvPr id="6" name="Slide Number Placeholder 5"/>
          <p:cNvSpPr>
            <a:spLocks noGrp="1"/>
          </p:cNvSpPr>
          <p:nvPr>
            <p:ph type="sldNum" sz="quarter" idx="4"/>
          </p:nvPr>
        </p:nvSpPr>
        <p:spPr>
          <a:xfrm>
            <a:off x="7620000" y="19050"/>
            <a:ext cx="1066800" cy="328613"/>
          </a:xfrm>
          <a:prstGeom prst="rect">
            <a:avLst/>
          </a:prstGeom>
        </p:spPr>
        <p:txBody>
          <a:bodyPr vert="horz" lIns="91440" tIns="45720" rIns="91440" bIns="45720" rtlCol="0" anchor="ctr"/>
          <a:lstStyle>
            <a:lvl1pPr algn="l">
              <a:defRPr sz="1400" b="1">
                <a:solidFill>
                  <a:srgbClr val="FFFFFF"/>
                </a:solidFill>
              </a:defRPr>
            </a:lvl1pPr>
          </a:lstStyle>
          <a:p>
            <a:pPr>
              <a:defRPr/>
            </a:pPr>
            <a:fld id="{36F416F5-18C5-491C-B2B4-0BDCC2A1F49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91" r:id="rId1"/>
    <p:sldLayoutId id="2147484284" r:id="rId2"/>
    <p:sldLayoutId id="2147484292" r:id="rId3"/>
    <p:sldLayoutId id="2147484285" r:id="rId4"/>
    <p:sldLayoutId id="2147484293" r:id="rId5"/>
    <p:sldLayoutId id="2147484286" r:id="rId6"/>
    <p:sldLayoutId id="2147484287" r:id="rId7"/>
    <p:sldLayoutId id="2147484294" r:id="rId8"/>
    <p:sldLayoutId id="2147484288" r:id="rId9"/>
    <p:sldLayoutId id="2147484289" r:id="rId10"/>
    <p:sldLayoutId id="2147484290" r:id="rId11"/>
    <p:sldLayoutId id="2147484295" r:id="rId12"/>
    <p:sldLayoutId id="2147484296" r:id="rId13"/>
  </p:sldLayoutIdLst>
  <p:hf sldNum="0" hdr="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defRPr>
      </a:lvl2pPr>
      <a:lvl3pPr algn="l" rtl="0" eaLnBrk="0" fontAlgn="base" hangingPunct="0">
        <a:spcBef>
          <a:spcPct val="0"/>
        </a:spcBef>
        <a:spcAft>
          <a:spcPct val="0"/>
        </a:spcAft>
        <a:defRPr sz="4000">
          <a:solidFill>
            <a:schemeClr val="tx2"/>
          </a:solidFill>
          <a:latin typeface="Arial" panose="020B0604020202020204" pitchFamily="34" charset="0"/>
        </a:defRPr>
      </a:lvl3pPr>
      <a:lvl4pPr algn="l" rtl="0" eaLnBrk="0" fontAlgn="base" hangingPunct="0">
        <a:spcBef>
          <a:spcPct val="0"/>
        </a:spcBef>
        <a:spcAft>
          <a:spcPct val="0"/>
        </a:spcAft>
        <a:defRPr sz="4000">
          <a:solidFill>
            <a:schemeClr val="tx2"/>
          </a:solidFill>
          <a:latin typeface="Arial" panose="020B0604020202020204" pitchFamily="34" charset="0"/>
        </a:defRPr>
      </a:lvl4pPr>
      <a:lvl5pPr algn="l" rtl="0" eaLnBrk="0" fontAlgn="base" hangingPunct="0">
        <a:spcBef>
          <a:spcPct val="0"/>
        </a:spcBef>
        <a:spcAft>
          <a:spcPct val="0"/>
        </a:spcAft>
        <a:defRPr sz="4000">
          <a:solidFill>
            <a:schemeClr val="tx2"/>
          </a:solidFill>
          <a:latin typeface="Arial" panose="020B0604020202020204" pitchFamily="34" charset="0"/>
        </a:defRPr>
      </a:lvl5pPr>
      <a:lvl6pPr marL="457200" algn="l" rtl="0" fontAlgn="base">
        <a:spcBef>
          <a:spcPct val="0"/>
        </a:spcBef>
        <a:spcAft>
          <a:spcPct val="0"/>
        </a:spcAft>
        <a:defRPr sz="4000">
          <a:solidFill>
            <a:schemeClr val="tx2"/>
          </a:solidFill>
          <a:latin typeface="Arial" panose="020B0604020202020204" pitchFamily="34" charset="0"/>
        </a:defRPr>
      </a:lvl6pPr>
      <a:lvl7pPr marL="914400" algn="l" rtl="0" fontAlgn="base">
        <a:spcBef>
          <a:spcPct val="0"/>
        </a:spcBef>
        <a:spcAft>
          <a:spcPct val="0"/>
        </a:spcAft>
        <a:defRPr sz="4000">
          <a:solidFill>
            <a:schemeClr val="tx2"/>
          </a:solidFill>
          <a:latin typeface="Arial" panose="020B0604020202020204" pitchFamily="34" charset="0"/>
        </a:defRPr>
      </a:lvl7pPr>
      <a:lvl8pPr marL="1371600" algn="l" rtl="0" fontAlgn="base">
        <a:spcBef>
          <a:spcPct val="0"/>
        </a:spcBef>
        <a:spcAft>
          <a:spcPct val="0"/>
        </a:spcAft>
        <a:defRPr sz="4000">
          <a:solidFill>
            <a:schemeClr val="tx2"/>
          </a:solidFill>
          <a:latin typeface="Arial" panose="020B0604020202020204" pitchFamily="34" charset="0"/>
        </a:defRPr>
      </a:lvl8pPr>
      <a:lvl9pPr marL="1828800" algn="l" rtl="0" fontAlgn="base">
        <a:spcBef>
          <a:spcPct val="0"/>
        </a:spcBef>
        <a:spcAft>
          <a:spcPct val="0"/>
        </a:spcAft>
        <a:defRPr sz="4000">
          <a:solidFill>
            <a:schemeClr val="tx2"/>
          </a:solidFill>
          <a:latin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oleObject" Target="../embeddings/oleObject3.bin"/><Relationship Id="rId12"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wmf"/><Relationship Id="rId5" Type="http://schemas.openxmlformats.org/officeDocument/2006/relationships/image" Target="../media/image4.emf"/><Relationship Id="rId10" Type="http://schemas.openxmlformats.org/officeDocument/2006/relationships/image" Target="../media/image7.wmf"/><Relationship Id="rId4" Type="http://schemas.openxmlformats.org/officeDocument/2006/relationships/oleObject" Target="../embeddings/oleObject1.bin"/><Relationship Id="rId9" Type="http://schemas.openxmlformats.org/officeDocument/2006/relationships/image" Target="../media/image6.wmf"/></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wmf"/><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3.org/2000/xp/Group/"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oapatterns.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oapatterns.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979613" y="1773238"/>
            <a:ext cx="6769100" cy="1470025"/>
          </a:xfrm>
        </p:spPr>
        <p:txBody>
          <a:bodyPr/>
          <a:lstStyle/>
          <a:p>
            <a:pPr eaLnBrk="1" fontAlgn="auto" hangingPunct="1">
              <a:spcAft>
                <a:spcPts val="0"/>
              </a:spcAft>
              <a:defRPr/>
            </a:pPr>
            <a:r>
              <a:rPr lang="en-US" dirty="0" smtClean="0"/>
              <a:t>Software Design</a:t>
            </a:r>
            <a:endParaRPr lang="en-US" dirty="0"/>
          </a:p>
        </p:txBody>
      </p:sp>
      <p:sp>
        <p:nvSpPr>
          <p:cNvPr id="9219" name="Rectangle 3"/>
          <p:cNvSpPr>
            <a:spLocks noGrp="1" noChangeArrowheads="1"/>
          </p:cNvSpPr>
          <p:nvPr>
            <p:ph type="subTitle" idx="1"/>
          </p:nvPr>
        </p:nvSpPr>
        <p:spPr/>
        <p:txBody>
          <a:bodyPr rtlCol="0">
            <a:normAutofit/>
          </a:bodyPr>
          <a:lstStyle/>
          <a:p>
            <a:pPr eaLnBrk="1" fontAlgn="auto" hangingPunct="1">
              <a:spcAft>
                <a:spcPts val="0"/>
              </a:spcAft>
              <a:defRPr/>
            </a:pPr>
            <a:r>
              <a:rPr lang="en-US" altLang="en-US" dirty="0" smtClean="0"/>
              <a:t>Lecture 4</a:t>
            </a:r>
          </a:p>
        </p:txBody>
      </p:sp>
      <p:sp>
        <p:nvSpPr>
          <p:cNvPr id="1024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960E98-8C6D-4374-9CD1-05A7DE0B73C6}" type="datetime1">
              <a:rPr lang="en-US" altLang="en-US" smtClean="0">
                <a:solidFill>
                  <a:schemeClr val="tx2"/>
                </a:solidFill>
              </a:rPr>
              <a:pPr/>
              <a:t>3/17/2018</a:t>
            </a:fld>
            <a:endParaRPr lang="en-US" altLang="en-US" smtClean="0">
              <a:solidFill>
                <a:schemeClr val="tx2"/>
              </a:solidFill>
            </a:endParaRPr>
          </a:p>
        </p:txBody>
      </p:sp>
      <p:sp>
        <p:nvSpPr>
          <p:cNvPr id="1024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Computer Science Department, TUC-N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Freeform 2"/>
          <p:cNvSpPr>
            <a:spLocks/>
          </p:cNvSpPr>
          <p:nvPr/>
        </p:nvSpPr>
        <p:spPr bwMode="auto">
          <a:xfrm>
            <a:off x="404813" y="1331913"/>
            <a:ext cx="4114800" cy="3903662"/>
          </a:xfrm>
          <a:custGeom>
            <a:avLst/>
            <a:gdLst>
              <a:gd name="T0" fmla="*/ 2147483646 w 2571"/>
              <a:gd name="T1" fmla="*/ 2147483646 h 2311"/>
              <a:gd name="T2" fmla="*/ 2147483646 w 2571"/>
              <a:gd name="T3" fmla="*/ 2147483646 h 2311"/>
              <a:gd name="T4" fmla="*/ 2147483646 w 2571"/>
              <a:gd name="T5" fmla="*/ 2147483646 h 2311"/>
              <a:gd name="T6" fmla="*/ 2147483646 w 2571"/>
              <a:gd name="T7" fmla="*/ 2147483646 h 2311"/>
              <a:gd name="T8" fmla="*/ 2147483646 w 2571"/>
              <a:gd name="T9" fmla="*/ 2147483646 h 2311"/>
              <a:gd name="T10" fmla="*/ 2147483646 w 2571"/>
              <a:gd name="T11" fmla="*/ 2147483646 h 2311"/>
              <a:gd name="T12" fmla="*/ 2147483646 w 2571"/>
              <a:gd name="T13" fmla="*/ 2147483646 h 2311"/>
              <a:gd name="T14" fmla="*/ 2147483646 w 2571"/>
              <a:gd name="T15" fmla="*/ 2147483646 h 2311"/>
              <a:gd name="T16" fmla="*/ 2147483646 w 2571"/>
              <a:gd name="T17" fmla="*/ 2147483646 h 2311"/>
              <a:gd name="T18" fmla="*/ 2147483646 w 2571"/>
              <a:gd name="T19" fmla="*/ 2147483646 h 2311"/>
              <a:gd name="T20" fmla="*/ 2147483646 w 2571"/>
              <a:gd name="T21" fmla="*/ 0 h 2311"/>
              <a:gd name="T22" fmla="*/ 2147483646 w 2571"/>
              <a:gd name="T23" fmla="*/ 2147483646 h 2311"/>
              <a:gd name="T24" fmla="*/ 2147483646 w 2571"/>
              <a:gd name="T25" fmla="*/ 2147483646 h 2311"/>
              <a:gd name="T26" fmla="*/ 2147483646 w 2571"/>
              <a:gd name="T27" fmla="*/ 2147483646 h 2311"/>
              <a:gd name="T28" fmla="*/ 2147483646 w 2571"/>
              <a:gd name="T29" fmla="*/ 2147483646 h 2311"/>
              <a:gd name="T30" fmla="*/ 2147483646 w 2571"/>
              <a:gd name="T31" fmla="*/ 2147483646 h 2311"/>
              <a:gd name="T32" fmla="*/ 2147483646 w 2571"/>
              <a:gd name="T33" fmla="*/ 2147483646 h 2311"/>
              <a:gd name="T34" fmla="*/ 2147483646 w 2571"/>
              <a:gd name="T35" fmla="*/ 2147483646 h 2311"/>
              <a:gd name="T36" fmla="*/ 2147483646 w 2571"/>
              <a:gd name="T37" fmla="*/ 2147483646 h 2311"/>
              <a:gd name="T38" fmla="*/ 2147483646 w 2571"/>
              <a:gd name="T39" fmla="*/ 2147483646 h 2311"/>
              <a:gd name="T40" fmla="*/ 2147483646 w 2571"/>
              <a:gd name="T41" fmla="*/ 2147483646 h 2311"/>
              <a:gd name="T42" fmla="*/ 2147483646 w 2571"/>
              <a:gd name="T43" fmla="*/ 2147483646 h 2311"/>
              <a:gd name="T44" fmla="*/ 2147483646 w 2571"/>
              <a:gd name="T45" fmla="*/ 2147483646 h 2311"/>
              <a:gd name="T46" fmla="*/ 2147483646 w 2571"/>
              <a:gd name="T47" fmla="*/ 2147483646 h 2311"/>
              <a:gd name="T48" fmla="*/ 2147483646 w 2571"/>
              <a:gd name="T49" fmla="*/ 2147483646 h 2311"/>
              <a:gd name="T50" fmla="*/ 2147483646 w 2571"/>
              <a:gd name="T51" fmla="*/ 2147483646 h 2311"/>
              <a:gd name="T52" fmla="*/ 2147483646 w 2571"/>
              <a:gd name="T53" fmla="*/ 2147483646 h 2311"/>
              <a:gd name="T54" fmla="*/ 2147483646 w 2571"/>
              <a:gd name="T55" fmla="*/ 2147483646 h 2311"/>
              <a:gd name="T56" fmla="*/ 2147483646 w 2571"/>
              <a:gd name="T57" fmla="*/ 2147483646 h 2311"/>
              <a:gd name="T58" fmla="*/ 2147483646 w 2571"/>
              <a:gd name="T59" fmla="*/ 2147483646 h 2311"/>
              <a:gd name="T60" fmla="*/ 2147483646 w 2571"/>
              <a:gd name="T61" fmla="*/ 2147483646 h 2311"/>
              <a:gd name="T62" fmla="*/ 2147483646 w 2571"/>
              <a:gd name="T63" fmla="*/ 2147483646 h 2311"/>
              <a:gd name="T64" fmla="*/ 2147483646 w 2571"/>
              <a:gd name="T65" fmla="*/ 2147483646 h 2311"/>
              <a:gd name="T66" fmla="*/ 2147483646 w 2571"/>
              <a:gd name="T67" fmla="*/ 2147483646 h 2311"/>
              <a:gd name="T68" fmla="*/ 2147483646 w 2571"/>
              <a:gd name="T69" fmla="*/ 2147483646 h 2311"/>
              <a:gd name="T70" fmla="*/ 2147483646 w 2571"/>
              <a:gd name="T71" fmla="*/ 2147483646 h 2311"/>
              <a:gd name="T72" fmla="*/ 2147483646 w 2571"/>
              <a:gd name="T73" fmla="*/ 2147483646 h 2311"/>
              <a:gd name="T74" fmla="*/ 2147483646 w 2571"/>
              <a:gd name="T75" fmla="*/ 2147483646 h 2311"/>
              <a:gd name="T76" fmla="*/ 2147483646 w 2571"/>
              <a:gd name="T77" fmla="*/ 2147483646 h 2311"/>
              <a:gd name="T78" fmla="*/ 2147483646 w 2571"/>
              <a:gd name="T79" fmla="*/ 2147483646 h 2311"/>
              <a:gd name="T80" fmla="*/ 2147483646 w 2571"/>
              <a:gd name="T81" fmla="*/ 2147483646 h 2311"/>
              <a:gd name="T82" fmla="*/ 2147483646 w 2571"/>
              <a:gd name="T83" fmla="*/ 2147483646 h 2311"/>
              <a:gd name="T84" fmla="*/ 2147483646 w 2571"/>
              <a:gd name="T85" fmla="*/ 2147483646 h 2311"/>
              <a:gd name="T86" fmla="*/ 2147483646 w 2571"/>
              <a:gd name="T87" fmla="*/ 2147483646 h 2311"/>
              <a:gd name="T88" fmla="*/ 2147483646 w 2571"/>
              <a:gd name="T89" fmla="*/ 2147483646 h 2311"/>
              <a:gd name="T90" fmla="*/ 2147483646 w 2571"/>
              <a:gd name="T91" fmla="*/ 2147483646 h 2311"/>
              <a:gd name="T92" fmla="*/ 2147483646 w 2571"/>
              <a:gd name="T93" fmla="*/ 2147483646 h 2311"/>
              <a:gd name="T94" fmla="*/ 2147483646 w 2571"/>
              <a:gd name="T95" fmla="*/ 2147483646 h 2311"/>
              <a:gd name="T96" fmla="*/ 2147483646 w 2571"/>
              <a:gd name="T97" fmla="*/ 2147483646 h 2311"/>
              <a:gd name="T98" fmla="*/ 2147483646 w 2571"/>
              <a:gd name="T99" fmla="*/ 2147483646 h 2311"/>
              <a:gd name="T100" fmla="*/ 2147483646 w 2571"/>
              <a:gd name="T101" fmla="*/ 2147483646 h 2311"/>
              <a:gd name="T102" fmla="*/ 2147483646 w 2571"/>
              <a:gd name="T103" fmla="*/ 2147483646 h 2311"/>
              <a:gd name="T104" fmla="*/ 2147483646 w 2571"/>
              <a:gd name="T105" fmla="*/ 2147483646 h 2311"/>
              <a:gd name="T106" fmla="*/ 2147483646 w 2571"/>
              <a:gd name="T107" fmla="*/ 2147483646 h 2311"/>
              <a:gd name="T108" fmla="*/ 2147483646 w 2571"/>
              <a:gd name="T109" fmla="*/ 2147483646 h 2311"/>
              <a:gd name="T110" fmla="*/ 2147483646 w 2571"/>
              <a:gd name="T111" fmla="*/ 2147483646 h 2311"/>
              <a:gd name="T112" fmla="*/ 2147483646 w 2571"/>
              <a:gd name="T113" fmla="*/ 2147483646 h 23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71" h="2311">
                <a:moveTo>
                  <a:pt x="385" y="351"/>
                </a:moveTo>
                <a:cubicBezTo>
                  <a:pt x="427" y="319"/>
                  <a:pt x="524" y="287"/>
                  <a:pt x="575" y="281"/>
                </a:cubicBezTo>
                <a:cubicBezTo>
                  <a:pt x="647" y="245"/>
                  <a:pt x="546" y="292"/>
                  <a:pt x="652" y="260"/>
                </a:cubicBezTo>
                <a:cubicBezTo>
                  <a:pt x="673" y="254"/>
                  <a:pt x="694" y="231"/>
                  <a:pt x="715" y="225"/>
                </a:cubicBezTo>
                <a:cubicBezTo>
                  <a:pt x="733" y="220"/>
                  <a:pt x="753" y="220"/>
                  <a:pt x="772" y="218"/>
                </a:cubicBezTo>
                <a:cubicBezTo>
                  <a:pt x="806" y="196"/>
                  <a:pt x="852" y="188"/>
                  <a:pt x="891" y="176"/>
                </a:cubicBezTo>
                <a:cubicBezTo>
                  <a:pt x="953" y="157"/>
                  <a:pt x="1012" y="132"/>
                  <a:pt x="1074" y="112"/>
                </a:cubicBezTo>
                <a:cubicBezTo>
                  <a:pt x="1130" y="93"/>
                  <a:pt x="1197" y="87"/>
                  <a:pt x="1256" y="77"/>
                </a:cubicBezTo>
                <a:cubicBezTo>
                  <a:pt x="1277" y="69"/>
                  <a:pt x="1299" y="65"/>
                  <a:pt x="1320" y="56"/>
                </a:cubicBezTo>
                <a:cubicBezTo>
                  <a:pt x="1339" y="48"/>
                  <a:pt x="1356" y="32"/>
                  <a:pt x="1376" y="28"/>
                </a:cubicBezTo>
                <a:cubicBezTo>
                  <a:pt x="1408" y="22"/>
                  <a:pt x="1426" y="18"/>
                  <a:pt x="1453" y="0"/>
                </a:cubicBezTo>
                <a:cubicBezTo>
                  <a:pt x="1487" y="7"/>
                  <a:pt x="1532" y="2"/>
                  <a:pt x="1558" y="28"/>
                </a:cubicBezTo>
                <a:cubicBezTo>
                  <a:pt x="1581" y="51"/>
                  <a:pt x="1612" y="100"/>
                  <a:pt x="1636" y="119"/>
                </a:cubicBezTo>
                <a:cubicBezTo>
                  <a:pt x="1643" y="125"/>
                  <a:pt x="1690" y="133"/>
                  <a:pt x="1692" y="133"/>
                </a:cubicBezTo>
                <a:cubicBezTo>
                  <a:pt x="1701" y="138"/>
                  <a:pt x="1712" y="141"/>
                  <a:pt x="1720" y="147"/>
                </a:cubicBezTo>
                <a:cubicBezTo>
                  <a:pt x="1728" y="153"/>
                  <a:pt x="1732" y="164"/>
                  <a:pt x="1741" y="169"/>
                </a:cubicBezTo>
                <a:cubicBezTo>
                  <a:pt x="1786" y="196"/>
                  <a:pt x="1844" y="184"/>
                  <a:pt x="1896" y="190"/>
                </a:cubicBezTo>
                <a:cubicBezTo>
                  <a:pt x="1955" y="205"/>
                  <a:pt x="1895" y="185"/>
                  <a:pt x="1945" y="218"/>
                </a:cubicBezTo>
                <a:cubicBezTo>
                  <a:pt x="1951" y="222"/>
                  <a:pt x="1960" y="221"/>
                  <a:pt x="1966" y="225"/>
                </a:cubicBezTo>
                <a:cubicBezTo>
                  <a:pt x="2038" y="265"/>
                  <a:pt x="1981" y="244"/>
                  <a:pt x="2029" y="260"/>
                </a:cubicBezTo>
                <a:cubicBezTo>
                  <a:pt x="2059" y="305"/>
                  <a:pt x="2039" y="358"/>
                  <a:pt x="2057" y="407"/>
                </a:cubicBezTo>
                <a:cubicBezTo>
                  <a:pt x="2073" y="450"/>
                  <a:pt x="2113" y="490"/>
                  <a:pt x="2141" y="527"/>
                </a:cubicBezTo>
                <a:cubicBezTo>
                  <a:pt x="2149" y="561"/>
                  <a:pt x="2159" y="573"/>
                  <a:pt x="2184" y="597"/>
                </a:cubicBezTo>
                <a:cubicBezTo>
                  <a:pt x="2239" y="706"/>
                  <a:pt x="2263" y="829"/>
                  <a:pt x="2310" y="941"/>
                </a:cubicBezTo>
                <a:cubicBezTo>
                  <a:pt x="2333" y="996"/>
                  <a:pt x="2368" y="1040"/>
                  <a:pt x="2401" y="1089"/>
                </a:cubicBezTo>
                <a:cubicBezTo>
                  <a:pt x="2439" y="1146"/>
                  <a:pt x="2465" y="1208"/>
                  <a:pt x="2514" y="1257"/>
                </a:cubicBezTo>
                <a:cubicBezTo>
                  <a:pt x="2519" y="1272"/>
                  <a:pt x="2531" y="1284"/>
                  <a:pt x="2535" y="1299"/>
                </a:cubicBezTo>
                <a:cubicBezTo>
                  <a:pt x="2566" y="1415"/>
                  <a:pt x="2529" y="1353"/>
                  <a:pt x="2563" y="1405"/>
                </a:cubicBezTo>
                <a:cubicBezTo>
                  <a:pt x="2560" y="1519"/>
                  <a:pt x="2571" y="1766"/>
                  <a:pt x="2464" y="1868"/>
                </a:cubicBezTo>
                <a:cubicBezTo>
                  <a:pt x="2440" y="1917"/>
                  <a:pt x="2403" y="1950"/>
                  <a:pt x="2373" y="1995"/>
                </a:cubicBezTo>
                <a:cubicBezTo>
                  <a:pt x="2334" y="2053"/>
                  <a:pt x="2368" y="2006"/>
                  <a:pt x="2338" y="2065"/>
                </a:cubicBezTo>
                <a:cubicBezTo>
                  <a:pt x="2324" y="2092"/>
                  <a:pt x="2301" y="2112"/>
                  <a:pt x="2282" y="2135"/>
                </a:cubicBezTo>
                <a:cubicBezTo>
                  <a:pt x="2236" y="2190"/>
                  <a:pt x="2201" y="2222"/>
                  <a:pt x="2127" y="2234"/>
                </a:cubicBezTo>
                <a:cubicBezTo>
                  <a:pt x="2006" y="2282"/>
                  <a:pt x="1816" y="2266"/>
                  <a:pt x="1706" y="2269"/>
                </a:cubicBezTo>
                <a:cubicBezTo>
                  <a:pt x="1622" y="2274"/>
                  <a:pt x="1537" y="2275"/>
                  <a:pt x="1453" y="2283"/>
                </a:cubicBezTo>
                <a:cubicBezTo>
                  <a:pt x="1414" y="2287"/>
                  <a:pt x="1368" y="2306"/>
                  <a:pt x="1327" y="2311"/>
                </a:cubicBezTo>
                <a:cubicBezTo>
                  <a:pt x="1231" y="2309"/>
                  <a:pt x="1135" y="2310"/>
                  <a:pt x="1039" y="2304"/>
                </a:cubicBezTo>
                <a:cubicBezTo>
                  <a:pt x="1023" y="2303"/>
                  <a:pt x="984" y="2274"/>
                  <a:pt x="968" y="2269"/>
                </a:cubicBezTo>
                <a:cubicBezTo>
                  <a:pt x="926" y="2255"/>
                  <a:pt x="884" y="2241"/>
                  <a:pt x="842" y="2227"/>
                </a:cubicBezTo>
                <a:cubicBezTo>
                  <a:pt x="798" y="2183"/>
                  <a:pt x="742" y="2158"/>
                  <a:pt x="694" y="2121"/>
                </a:cubicBezTo>
                <a:cubicBezTo>
                  <a:pt x="664" y="2097"/>
                  <a:pt x="635" y="2065"/>
                  <a:pt x="603" y="2044"/>
                </a:cubicBezTo>
                <a:cubicBezTo>
                  <a:pt x="556" y="2013"/>
                  <a:pt x="608" y="2065"/>
                  <a:pt x="561" y="2023"/>
                </a:cubicBezTo>
                <a:cubicBezTo>
                  <a:pt x="530" y="1996"/>
                  <a:pt x="508" y="1958"/>
                  <a:pt x="477" y="1932"/>
                </a:cubicBezTo>
                <a:cubicBezTo>
                  <a:pt x="435" y="1897"/>
                  <a:pt x="393" y="1866"/>
                  <a:pt x="357" y="1826"/>
                </a:cubicBezTo>
                <a:cubicBezTo>
                  <a:pt x="341" y="1809"/>
                  <a:pt x="308" y="1777"/>
                  <a:pt x="308" y="1777"/>
                </a:cubicBezTo>
                <a:cubicBezTo>
                  <a:pt x="289" y="1719"/>
                  <a:pt x="260" y="1690"/>
                  <a:pt x="224" y="1644"/>
                </a:cubicBezTo>
                <a:cubicBezTo>
                  <a:pt x="202" y="1616"/>
                  <a:pt x="189" y="1580"/>
                  <a:pt x="168" y="1552"/>
                </a:cubicBezTo>
                <a:cubicBezTo>
                  <a:pt x="148" y="1525"/>
                  <a:pt x="129" y="1505"/>
                  <a:pt x="111" y="1475"/>
                </a:cubicBezTo>
                <a:cubicBezTo>
                  <a:pt x="103" y="1443"/>
                  <a:pt x="87" y="1412"/>
                  <a:pt x="69" y="1384"/>
                </a:cubicBezTo>
                <a:cubicBezTo>
                  <a:pt x="62" y="1347"/>
                  <a:pt x="53" y="1315"/>
                  <a:pt x="48" y="1278"/>
                </a:cubicBezTo>
                <a:cubicBezTo>
                  <a:pt x="52" y="1050"/>
                  <a:pt x="0" y="820"/>
                  <a:pt x="175" y="653"/>
                </a:cubicBezTo>
                <a:cubicBezTo>
                  <a:pt x="197" y="609"/>
                  <a:pt x="225" y="568"/>
                  <a:pt x="252" y="527"/>
                </a:cubicBezTo>
                <a:cubicBezTo>
                  <a:pt x="261" y="514"/>
                  <a:pt x="262" y="496"/>
                  <a:pt x="273" y="485"/>
                </a:cubicBezTo>
                <a:cubicBezTo>
                  <a:pt x="278" y="480"/>
                  <a:pt x="287" y="481"/>
                  <a:pt x="294" y="478"/>
                </a:cubicBezTo>
                <a:cubicBezTo>
                  <a:pt x="341" y="456"/>
                  <a:pt x="339" y="456"/>
                  <a:pt x="371" y="435"/>
                </a:cubicBezTo>
                <a:cubicBezTo>
                  <a:pt x="387" y="386"/>
                  <a:pt x="371" y="398"/>
                  <a:pt x="406" y="386"/>
                </a:cubicBezTo>
                <a:cubicBezTo>
                  <a:pt x="416" y="355"/>
                  <a:pt x="420" y="368"/>
                  <a:pt x="385" y="351"/>
                </a:cubicBez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1011" name="Rectangle 3"/>
          <p:cNvSpPr>
            <a:spLocks noChangeArrowheads="1"/>
          </p:cNvSpPr>
          <p:nvPr/>
        </p:nvSpPr>
        <p:spPr bwMode="auto">
          <a:xfrm>
            <a:off x="5073650" y="2676525"/>
            <a:ext cx="3467100" cy="879475"/>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GB" altLang="en-US"/>
          </a:p>
        </p:txBody>
      </p:sp>
      <p:cxnSp>
        <p:nvCxnSpPr>
          <p:cNvPr id="2091012" name="AutoShape 4"/>
          <p:cNvCxnSpPr>
            <a:cxnSpLocks noChangeShapeType="1"/>
          </p:cNvCxnSpPr>
          <p:nvPr/>
        </p:nvCxnSpPr>
        <p:spPr bwMode="auto">
          <a:xfrm>
            <a:off x="1836243" y="2225675"/>
            <a:ext cx="517525" cy="1365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013" name="AutoShape 5"/>
          <p:cNvCxnSpPr>
            <a:cxnSpLocks noChangeShapeType="1"/>
          </p:cNvCxnSpPr>
          <p:nvPr/>
        </p:nvCxnSpPr>
        <p:spPr bwMode="auto">
          <a:xfrm>
            <a:off x="1769268" y="3308746"/>
            <a:ext cx="173038"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1014" name="AutoShape 6"/>
          <p:cNvSpPr>
            <a:spLocks noChangeArrowheads="1"/>
          </p:cNvSpPr>
          <p:nvPr/>
        </p:nvSpPr>
        <p:spPr bwMode="auto">
          <a:xfrm>
            <a:off x="4314825" y="2976563"/>
            <a:ext cx="725488" cy="346075"/>
          </a:xfrm>
          <a:prstGeom prst="rightArrow">
            <a:avLst>
              <a:gd name="adj1" fmla="val 50000"/>
              <a:gd name="adj2" fmla="val 52408"/>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GB" altLang="en-US"/>
          </a:p>
        </p:txBody>
      </p:sp>
      <p:sp>
        <p:nvSpPr>
          <p:cNvPr id="2091015" name="Rectangle 7"/>
          <p:cNvSpPr>
            <a:spLocks noGrp="1" noChangeArrowheads="1"/>
          </p:cNvSpPr>
          <p:nvPr>
            <p:ph type="title"/>
          </p:nvPr>
        </p:nvSpPr>
        <p:spPr/>
        <p:txBody>
          <a:bodyPr/>
          <a:lstStyle/>
          <a:p>
            <a:pPr>
              <a:defRPr/>
            </a:pPr>
            <a:r>
              <a:rPr lang="en-US"/>
              <a:t>Application Centric</a:t>
            </a:r>
            <a:endParaRPr lang="sv-SE"/>
          </a:p>
        </p:txBody>
      </p:sp>
      <p:graphicFrame>
        <p:nvGraphicFramePr>
          <p:cNvPr id="2091016" name="Object 8"/>
          <p:cNvGraphicFramePr>
            <a:graphicFrameLocks noGrp="1" noChangeAspect="1"/>
          </p:cNvGraphicFramePr>
          <p:nvPr>
            <p:ph sz="half" idx="1"/>
            <p:extLst>
              <p:ext uri="{D42A27DB-BD31-4B8C-83A1-F6EECF244321}">
                <p14:modId xmlns:p14="http://schemas.microsoft.com/office/powerpoint/2010/main" val="3999946763"/>
              </p:ext>
            </p:extLst>
          </p:nvPr>
        </p:nvGraphicFramePr>
        <p:xfrm>
          <a:off x="1774841" y="3639343"/>
          <a:ext cx="1524000" cy="1577975"/>
        </p:xfrm>
        <a:graphic>
          <a:graphicData uri="http://schemas.openxmlformats.org/presentationml/2006/ole">
            <mc:AlternateContent xmlns:mc="http://schemas.openxmlformats.org/markup-compatibility/2006">
              <mc:Choice xmlns:v="urn:schemas-microsoft-com:vml" Requires="v">
                <p:oleObj spid="_x0000_s18529" name="Visio" r:id="rId4" imgW="1156023" imgH="1197376" progId="Visio.Drawing.11">
                  <p:embed/>
                </p:oleObj>
              </mc:Choice>
              <mc:Fallback>
                <p:oleObj name="Visio" r:id="rId4" imgW="1156023" imgH="1197376" progId="Visio.Drawing.11">
                  <p:embed/>
                  <p:pic>
                    <p:nvPicPr>
                      <p:cNvPr id="0"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41" y="3639343"/>
                        <a:ext cx="1524000" cy="1577975"/>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1017" name="Object 9"/>
          <p:cNvGraphicFramePr>
            <a:graphicFrameLocks noGrp="1" noChangeAspect="1"/>
          </p:cNvGraphicFramePr>
          <p:nvPr>
            <p:ph sz="quarter" idx="2"/>
            <p:extLst>
              <p:ext uri="{D42A27DB-BD31-4B8C-83A1-F6EECF244321}">
                <p14:modId xmlns:p14="http://schemas.microsoft.com/office/powerpoint/2010/main" val="1771723991"/>
              </p:ext>
            </p:extLst>
          </p:nvPr>
        </p:nvGraphicFramePr>
        <p:xfrm>
          <a:off x="675481" y="2061369"/>
          <a:ext cx="1227137" cy="1271587"/>
        </p:xfrm>
        <a:graphic>
          <a:graphicData uri="http://schemas.openxmlformats.org/presentationml/2006/ole">
            <mc:AlternateContent xmlns:mc="http://schemas.openxmlformats.org/markup-compatibility/2006">
              <mc:Choice xmlns:v="urn:schemas-microsoft-com:vml" Requires="v">
                <p:oleObj spid="_x0000_s18530" name="Visio" r:id="rId6" imgW="1156023" imgH="1197376" progId="Visio.Drawing.11">
                  <p:embed/>
                </p:oleObj>
              </mc:Choice>
              <mc:Fallback>
                <p:oleObj name="Visio" r:id="rId6" imgW="1156023" imgH="1197376" progId="Visio.Drawing.11">
                  <p:embed/>
                  <p:pic>
                    <p:nvPicPr>
                      <p:cNvPr id="0" name="Object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81" y="2061369"/>
                        <a:ext cx="1227137" cy="1271587"/>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1043" name="Object 35"/>
          <p:cNvGraphicFramePr>
            <a:graphicFrameLocks noGrp="1" noChangeAspect="1"/>
          </p:cNvGraphicFramePr>
          <p:nvPr>
            <p:ph sz="quarter" idx="3"/>
            <p:extLst>
              <p:ext uri="{D42A27DB-BD31-4B8C-83A1-F6EECF244321}">
                <p14:modId xmlns:p14="http://schemas.microsoft.com/office/powerpoint/2010/main" val="785491523"/>
              </p:ext>
            </p:extLst>
          </p:nvPr>
        </p:nvGraphicFramePr>
        <p:xfrm>
          <a:off x="2389187" y="1718468"/>
          <a:ext cx="1012825" cy="1049337"/>
        </p:xfrm>
        <a:graphic>
          <a:graphicData uri="http://schemas.openxmlformats.org/presentationml/2006/ole">
            <mc:AlternateContent xmlns:mc="http://schemas.openxmlformats.org/markup-compatibility/2006">
              <mc:Choice xmlns:v="urn:schemas-microsoft-com:vml" Requires="v">
                <p:oleObj spid="_x0000_s18531" name="Visio" r:id="rId7" imgW="1165444" imgH="1206253" progId="Visio.Drawing.11">
                  <p:embed/>
                </p:oleObj>
              </mc:Choice>
              <mc:Fallback>
                <p:oleObj name="Visio" r:id="rId7" imgW="1165444" imgH="1206253" progId="Visio.Drawing.11">
                  <p:embed/>
                  <p:pic>
                    <p:nvPicPr>
                      <p:cNvPr id="0" name="Object 3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9187" y="1718468"/>
                        <a:ext cx="1012825" cy="1049337"/>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1018" name="Text Box 10"/>
          <p:cNvSpPr txBox="1">
            <a:spLocks noChangeArrowheads="1"/>
          </p:cNvSpPr>
          <p:nvPr/>
        </p:nvSpPr>
        <p:spPr bwMode="auto">
          <a:xfrm>
            <a:off x="2336800" y="2036763"/>
            <a:ext cx="7239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Finance</a:t>
            </a:r>
          </a:p>
        </p:txBody>
      </p:sp>
      <p:sp>
        <p:nvSpPr>
          <p:cNvPr id="2091019" name="Text Box 11"/>
          <p:cNvSpPr txBox="1">
            <a:spLocks noChangeArrowheads="1"/>
          </p:cNvSpPr>
          <p:nvPr/>
        </p:nvSpPr>
        <p:spPr bwMode="auto">
          <a:xfrm>
            <a:off x="2865438" y="3956050"/>
            <a:ext cx="9429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Distribution</a:t>
            </a:r>
          </a:p>
        </p:txBody>
      </p:sp>
      <p:sp>
        <p:nvSpPr>
          <p:cNvPr id="2091020" name="Text Box 12"/>
          <p:cNvSpPr txBox="1">
            <a:spLocks noChangeArrowheads="1"/>
          </p:cNvSpPr>
          <p:nvPr/>
        </p:nvSpPr>
        <p:spPr bwMode="auto">
          <a:xfrm>
            <a:off x="787400" y="3983038"/>
            <a:ext cx="11461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Manufacturing</a:t>
            </a:r>
          </a:p>
        </p:txBody>
      </p:sp>
      <p:pic>
        <p:nvPicPr>
          <p:cNvPr id="2091021" name="Picture 13" descr="bs00882_"/>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3625" y="1425575"/>
            <a:ext cx="615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1022" name="Picture 14" descr="j029569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5600" y="4259263"/>
            <a:ext cx="7699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1023" name="Picture 15" descr="j03295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76375" y="4191000"/>
            <a:ext cx="658813"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1024"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413" y="2417763"/>
            <a:ext cx="5365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1025" name="Text Box 17"/>
          <p:cNvSpPr txBox="1">
            <a:spLocks noChangeArrowheads="1"/>
          </p:cNvSpPr>
          <p:nvPr/>
        </p:nvSpPr>
        <p:spPr bwMode="auto">
          <a:xfrm>
            <a:off x="715963" y="2984500"/>
            <a:ext cx="647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Supply</a:t>
            </a:r>
          </a:p>
        </p:txBody>
      </p:sp>
      <p:sp>
        <p:nvSpPr>
          <p:cNvPr id="2091026" name="Text Box 18"/>
          <p:cNvSpPr txBox="1">
            <a:spLocks noChangeArrowheads="1"/>
          </p:cNvSpPr>
          <p:nvPr/>
        </p:nvSpPr>
        <p:spPr bwMode="auto">
          <a:xfrm>
            <a:off x="5803900" y="2090738"/>
            <a:ext cx="365125" cy="376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91027" name="Text Box 19"/>
          <p:cNvSpPr txBox="1">
            <a:spLocks noChangeArrowheads="1"/>
          </p:cNvSpPr>
          <p:nvPr/>
        </p:nvSpPr>
        <p:spPr bwMode="auto">
          <a:xfrm>
            <a:off x="6253163" y="2090738"/>
            <a:ext cx="365125" cy="376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91028" name="Text Box 20"/>
          <p:cNvSpPr txBox="1">
            <a:spLocks noChangeArrowheads="1"/>
          </p:cNvSpPr>
          <p:nvPr/>
        </p:nvSpPr>
        <p:spPr bwMode="auto">
          <a:xfrm>
            <a:off x="6704013" y="2090738"/>
            <a:ext cx="365125" cy="376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91029" name="Text Box 21"/>
          <p:cNvSpPr txBox="1">
            <a:spLocks noChangeArrowheads="1"/>
          </p:cNvSpPr>
          <p:nvPr/>
        </p:nvSpPr>
        <p:spPr bwMode="auto">
          <a:xfrm>
            <a:off x="7153275" y="2090738"/>
            <a:ext cx="365125" cy="376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cxnSp>
        <p:nvCxnSpPr>
          <p:cNvPr id="2091030" name="AutoShape 22"/>
          <p:cNvCxnSpPr>
            <a:cxnSpLocks noChangeShapeType="1"/>
            <a:stCxn id="2091026" idx="2"/>
            <a:endCxn id="2091045" idx="0"/>
          </p:cNvCxnSpPr>
          <p:nvPr/>
        </p:nvCxnSpPr>
        <p:spPr bwMode="auto">
          <a:xfrm>
            <a:off x="5986463" y="2466975"/>
            <a:ext cx="674687" cy="2730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031" name="AutoShape 23"/>
          <p:cNvCxnSpPr>
            <a:cxnSpLocks noChangeShapeType="1"/>
            <a:stCxn id="2091028" idx="2"/>
            <a:endCxn id="2091045" idx="0"/>
          </p:cNvCxnSpPr>
          <p:nvPr/>
        </p:nvCxnSpPr>
        <p:spPr bwMode="auto">
          <a:xfrm flipH="1">
            <a:off x="6661150" y="2466975"/>
            <a:ext cx="225425" cy="2730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032" name="AutoShape 24"/>
          <p:cNvCxnSpPr>
            <a:cxnSpLocks noChangeShapeType="1"/>
            <a:stCxn id="2091027" idx="2"/>
            <a:endCxn id="2091045" idx="0"/>
          </p:cNvCxnSpPr>
          <p:nvPr/>
        </p:nvCxnSpPr>
        <p:spPr bwMode="auto">
          <a:xfrm>
            <a:off x="6435725" y="2466975"/>
            <a:ext cx="225425" cy="2730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033" name="AutoShape 25"/>
          <p:cNvCxnSpPr>
            <a:cxnSpLocks noChangeShapeType="1"/>
            <a:stCxn id="2091029" idx="2"/>
            <a:endCxn id="2091045" idx="0"/>
          </p:cNvCxnSpPr>
          <p:nvPr/>
        </p:nvCxnSpPr>
        <p:spPr bwMode="auto">
          <a:xfrm flipH="1">
            <a:off x="6661150" y="2466975"/>
            <a:ext cx="674688" cy="2730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1034" name="Text Box 26"/>
          <p:cNvSpPr txBox="1">
            <a:spLocks noChangeArrowheads="1"/>
          </p:cNvSpPr>
          <p:nvPr/>
        </p:nvSpPr>
        <p:spPr bwMode="auto">
          <a:xfrm>
            <a:off x="5627688" y="1452563"/>
            <a:ext cx="2587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Narrow Consumers </a:t>
            </a:r>
            <a:br>
              <a:rPr lang="en-US" altLang="en-US" sz="1400" b="1"/>
            </a:br>
            <a:r>
              <a:rPr lang="en-US" altLang="en-US" sz="1400" b="1"/>
              <a:t>Limited Business Processes</a:t>
            </a:r>
          </a:p>
        </p:txBody>
      </p:sp>
      <p:sp>
        <p:nvSpPr>
          <p:cNvPr id="2091035" name="Text Box 27"/>
          <p:cNvSpPr txBox="1">
            <a:spLocks noChangeArrowheads="1"/>
          </p:cNvSpPr>
          <p:nvPr/>
        </p:nvSpPr>
        <p:spPr bwMode="auto">
          <a:xfrm>
            <a:off x="5357813" y="3744913"/>
            <a:ext cx="1063625" cy="376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91036" name="Text Box 28"/>
          <p:cNvSpPr txBox="1">
            <a:spLocks noChangeArrowheads="1"/>
          </p:cNvSpPr>
          <p:nvPr/>
        </p:nvSpPr>
        <p:spPr bwMode="auto">
          <a:xfrm>
            <a:off x="6159500" y="3906838"/>
            <a:ext cx="1057275" cy="4524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91037" name="Text Box 29"/>
          <p:cNvSpPr txBox="1">
            <a:spLocks noChangeArrowheads="1"/>
          </p:cNvSpPr>
          <p:nvPr/>
        </p:nvSpPr>
        <p:spPr bwMode="auto">
          <a:xfrm>
            <a:off x="6900863" y="3668713"/>
            <a:ext cx="1260475" cy="376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cxnSp>
        <p:nvCxnSpPr>
          <p:cNvPr id="2091038" name="AutoShape 30"/>
          <p:cNvCxnSpPr>
            <a:cxnSpLocks noChangeShapeType="1"/>
            <a:stCxn id="2091045" idx="1"/>
            <a:endCxn id="2091035" idx="0"/>
          </p:cNvCxnSpPr>
          <p:nvPr/>
        </p:nvCxnSpPr>
        <p:spPr bwMode="auto">
          <a:xfrm flipH="1">
            <a:off x="5889625" y="3116263"/>
            <a:ext cx="401638" cy="6286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039" name="AutoShape 31"/>
          <p:cNvCxnSpPr>
            <a:cxnSpLocks noChangeShapeType="1"/>
            <a:stCxn id="2091045" idx="2"/>
            <a:endCxn id="2091036" idx="0"/>
          </p:cNvCxnSpPr>
          <p:nvPr/>
        </p:nvCxnSpPr>
        <p:spPr bwMode="auto">
          <a:xfrm>
            <a:off x="6661150" y="3492500"/>
            <a:ext cx="26988" cy="41433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1040" name="AutoShape 32"/>
          <p:cNvCxnSpPr>
            <a:cxnSpLocks noChangeShapeType="1"/>
            <a:stCxn id="2091045" idx="3"/>
            <a:endCxn id="2091037" idx="0"/>
          </p:cNvCxnSpPr>
          <p:nvPr/>
        </p:nvCxnSpPr>
        <p:spPr bwMode="auto">
          <a:xfrm>
            <a:off x="7031038" y="3116263"/>
            <a:ext cx="500062" cy="552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1041" name="Text Box 33"/>
          <p:cNvSpPr txBox="1">
            <a:spLocks noChangeArrowheads="1"/>
          </p:cNvSpPr>
          <p:nvPr/>
        </p:nvSpPr>
        <p:spPr bwMode="auto">
          <a:xfrm>
            <a:off x="5251450" y="4327525"/>
            <a:ext cx="20558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Overlapped resources</a:t>
            </a:r>
            <a:br>
              <a:rPr lang="en-US" altLang="en-US" sz="1400" b="1"/>
            </a:br>
            <a:r>
              <a:rPr lang="en-US" altLang="en-US" sz="1400" b="1"/>
              <a:t>Overlapped providers</a:t>
            </a:r>
          </a:p>
        </p:txBody>
      </p:sp>
      <p:sp>
        <p:nvSpPr>
          <p:cNvPr id="2091042" name="Text Box 34"/>
          <p:cNvSpPr txBox="1">
            <a:spLocks noChangeArrowheads="1"/>
          </p:cNvSpPr>
          <p:nvPr/>
        </p:nvSpPr>
        <p:spPr bwMode="auto">
          <a:xfrm>
            <a:off x="371475" y="1257300"/>
            <a:ext cx="1885950" cy="274638"/>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Business scope</a:t>
            </a:r>
          </a:p>
        </p:txBody>
      </p:sp>
      <p:cxnSp>
        <p:nvCxnSpPr>
          <p:cNvPr id="2091044" name="AutoShape 36"/>
          <p:cNvCxnSpPr>
            <a:cxnSpLocks noChangeShapeType="1"/>
          </p:cNvCxnSpPr>
          <p:nvPr/>
        </p:nvCxnSpPr>
        <p:spPr bwMode="auto">
          <a:xfrm flipV="1">
            <a:off x="2610673" y="2767805"/>
            <a:ext cx="254765" cy="8501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91045"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1263" y="2740025"/>
            <a:ext cx="7397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1046" name="Text Box 38"/>
          <p:cNvSpPr txBox="1">
            <a:spLocks noChangeArrowheads="1"/>
          </p:cNvSpPr>
          <p:nvPr/>
        </p:nvSpPr>
        <p:spPr bwMode="auto">
          <a:xfrm>
            <a:off x="5095875" y="2835275"/>
            <a:ext cx="1116013" cy="549275"/>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b="1" i="1"/>
              <a:t>Integration</a:t>
            </a:r>
          </a:p>
          <a:p>
            <a:pPr>
              <a:spcBef>
                <a:spcPct val="50000"/>
              </a:spcBef>
            </a:pPr>
            <a:r>
              <a:rPr lang="en-US" altLang="en-US" sz="1200" b="1" i="1"/>
              <a:t>Architecture</a:t>
            </a:r>
          </a:p>
        </p:txBody>
      </p:sp>
      <p:sp>
        <p:nvSpPr>
          <p:cNvPr id="2091047" name="Rectangle 39"/>
          <p:cNvSpPr>
            <a:spLocks noChangeArrowheads="1"/>
          </p:cNvSpPr>
          <p:nvPr/>
        </p:nvSpPr>
        <p:spPr bwMode="auto">
          <a:xfrm>
            <a:off x="787400" y="5538788"/>
            <a:ext cx="3640138" cy="523875"/>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Business functionality is duplicated in each application that requires it.</a:t>
            </a:r>
            <a:endParaRPr lang="en-US" altLang="en-US" sz="1400" b="1" i="1"/>
          </a:p>
        </p:txBody>
      </p:sp>
      <p:sp>
        <p:nvSpPr>
          <p:cNvPr id="2091048" name="Rectangle 40"/>
          <p:cNvSpPr>
            <a:spLocks noChangeArrowheads="1"/>
          </p:cNvSpPr>
          <p:nvPr/>
        </p:nvSpPr>
        <p:spPr bwMode="auto">
          <a:xfrm>
            <a:off x="4995863" y="4987925"/>
            <a:ext cx="4040187" cy="523875"/>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EAI   ‘leverage’ application silos with the drawback  of data and function redundancy.</a:t>
            </a:r>
            <a:r>
              <a:rPr lang="en-US" altLang="en-US" sz="1400" i="1"/>
              <a:t> </a:t>
            </a:r>
          </a:p>
        </p:txBody>
      </p:sp>
      <p:sp>
        <p:nvSpPr>
          <p:cNvPr id="2091049" name="Text Box 41"/>
          <p:cNvSpPr txBox="1">
            <a:spLocks noChangeArrowheads="1"/>
          </p:cNvSpPr>
          <p:nvPr/>
        </p:nvSpPr>
        <p:spPr bwMode="auto">
          <a:xfrm>
            <a:off x="7439025" y="2809875"/>
            <a:ext cx="942975" cy="457200"/>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bound to EAI vendor</a:t>
            </a:r>
          </a:p>
        </p:txBody>
      </p:sp>
      <p:sp>
        <p:nvSpPr>
          <p:cNvPr id="2091050" name="Text Box 42"/>
          <p:cNvSpPr txBox="1">
            <a:spLocks noChangeArrowheads="1"/>
          </p:cNvSpPr>
          <p:nvPr/>
        </p:nvSpPr>
        <p:spPr bwMode="auto">
          <a:xfrm>
            <a:off x="8181975" y="3724275"/>
            <a:ext cx="1085850" cy="274638"/>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Redundancy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091010"/>
                                        </p:tgtEl>
                                        <p:attrNameLst>
                                          <p:attrName>style.visibility</p:attrName>
                                        </p:attrNameLst>
                                      </p:cBhvr>
                                      <p:to>
                                        <p:strVal val="visible"/>
                                      </p:to>
                                    </p:set>
                                    <p:anim calcmode="lin" valueType="num">
                                      <p:cBhvr>
                                        <p:cTn id="7" dur="1000" fill="hold"/>
                                        <p:tgtEl>
                                          <p:spTgt spid="2091010"/>
                                        </p:tgtEl>
                                        <p:attrNameLst>
                                          <p:attrName>ppt_w</p:attrName>
                                        </p:attrNameLst>
                                      </p:cBhvr>
                                      <p:tavLst>
                                        <p:tav tm="0">
                                          <p:val>
                                            <p:fltVal val="0"/>
                                          </p:val>
                                        </p:tav>
                                        <p:tav tm="100000">
                                          <p:val>
                                            <p:strVal val="#ppt_w"/>
                                          </p:val>
                                        </p:tav>
                                      </p:tavLst>
                                    </p:anim>
                                    <p:anim calcmode="lin" valueType="num">
                                      <p:cBhvr>
                                        <p:cTn id="8" dur="1000" fill="hold"/>
                                        <p:tgtEl>
                                          <p:spTgt spid="2091010"/>
                                        </p:tgtEl>
                                        <p:attrNameLst>
                                          <p:attrName>ppt_h</p:attrName>
                                        </p:attrNameLst>
                                      </p:cBhvr>
                                      <p:tavLst>
                                        <p:tav tm="0">
                                          <p:val>
                                            <p:fltVal val="0"/>
                                          </p:val>
                                        </p:tav>
                                        <p:tav tm="100000">
                                          <p:val>
                                            <p:strVal val="#ppt_h"/>
                                          </p:val>
                                        </p:tav>
                                      </p:tavLst>
                                    </p:anim>
                                    <p:anim calcmode="lin" valueType="num">
                                      <p:cBhvr>
                                        <p:cTn id="9" dur="1000" fill="hold"/>
                                        <p:tgtEl>
                                          <p:spTgt spid="2091010"/>
                                        </p:tgtEl>
                                        <p:attrNameLst>
                                          <p:attrName>style.rotation</p:attrName>
                                        </p:attrNameLst>
                                      </p:cBhvr>
                                      <p:tavLst>
                                        <p:tav tm="0">
                                          <p:val>
                                            <p:fltVal val="90"/>
                                          </p:val>
                                        </p:tav>
                                        <p:tav tm="100000">
                                          <p:val>
                                            <p:fltVal val="0"/>
                                          </p:val>
                                        </p:tav>
                                      </p:tavLst>
                                    </p:anim>
                                    <p:animEffect transition="in" filter="fade">
                                      <p:cBhvr>
                                        <p:cTn id="10" dur="1000"/>
                                        <p:tgtEl>
                                          <p:spTgt spid="2091010"/>
                                        </p:tgtEl>
                                      </p:cBhvr>
                                    </p:animEffect>
                                  </p:childTnLst>
                                </p:cTn>
                              </p:par>
                              <p:par>
                                <p:cTn id="11" presetID="29" presetClass="entr" presetSubtype="0" fill="hold" grpId="0" nodeType="withEffect">
                                  <p:stCondLst>
                                    <p:cond delay="0"/>
                                  </p:stCondLst>
                                  <p:childTnLst>
                                    <p:set>
                                      <p:cBhvr>
                                        <p:cTn id="12" dur="1" fill="hold">
                                          <p:stCondLst>
                                            <p:cond delay="0"/>
                                          </p:stCondLst>
                                        </p:cTn>
                                        <p:tgtEl>
                                          <p:spTgt spid="2091042"/>
                                        </p:tgtEl>
                                        <p:attrNameLst>
                                          <p:attrName>style.visibility</p:attrName>
                                        </p:attrNameLst>
                                      </p:cBhvr>
                                      <p:to>
                                        <p:strVal val="visible"/>
                                      </p:to>
                                    </p:set>
                                    <p:anim calcmode="lin" valueType="num">
                                      <p:cBhvr>
                                        <p:cTn id="13" dur="1000" fill="hold"/>
                                        <p:tgtEl>
                                          <p:spTgt spid="2091042"/>
                                        </p:tgtEl>
                                        <p:attrNameLst>
                                          <p:attrName>ppt_x</p:attrName>
                                        </p:attrNameLst>
                                      </p:cBhvr>
                                      <p:tavLst>
                                        <p:tav tm="0">
                                          <p:val>
                                            <p:strVal val="#ppt_x-.2"/>
                                          </p:val>
                                        </p:tav>
                                        <p:tav tm="100000">
                                          <p:val>
                                            <p:strVal val="#ppt_x"/>
                                          </p:val>
                                        </p:tav>
                                      </p:tavLst>
                                    </p:anim>
                                    <p:anim calcmode="lin" valueType="num">
                                      <p:cBhvr>
                                        <p:cTn id="14" dur="1000" fill="hold"/>
                                        <p:tgtEl>
                                          <p:spTgt spid="209104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0910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091021"/>
                                        </p:tgtEl>
                                        <p:attrNameLst>
                                          <p:attrName>style.visibility</p:attrName>
                                        </p:attrNameLst>
                                      </p:cBhvr>
                                      <p:to>
                                        <p:strVal val="visible"/>
                                      </p:to>
                                    </p:set>
                                    <p:animEffect transition="in" filter="dissolve">
                                      <p:cBhvr>
                                        <p:cTn id="20" dur="500"/>
                                        <p:tgtEl>
                                          <p:spTgt spid="209102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091018"/>
                                        </p:tgtEl>
                                        <p:attrNameLst>
                                          <p:attrName>style.visibility</p:attrName>
                                        </p:attrNameLst>
                                      </p:cBhvr>
                                      <p:to>
                                        <p:strVal val="visible"/>
                                      </p:to>
                                    </p:set>
                                    <p:animEffect transition="in" filter="dissolve">
                                      <p:cBhvr>
                                        <p:cTn id="23" dur="500"/>
                                        <p:tgtEl>
                                          <p:spTgt spid="2091018"/>
                                        </p:tgtEl>
                                      </p:cBhvr>
                                    </p:animEffect>
                                  </p:childTnLst>
                                </p:cTn>
                              </p:par>
                              <p:par>
                                <p:cTn id="24" presetID="9" presetClass="entr" presetSubtype="0" fill="hold" nodeType="withEffect">
                                  <p:stCondLst>
                                    <p:cond delay="0"/>
                                  </p:stCondLst>
                                  <p:childTnLst>
                                    <p:set>
                                      <p:cBhvr>
                                        <p:cTn id="25" dur="1" fill="hold">
                                          <p:stCondLst>
                                            <p:cond delay="0"/>
                                          </p:stCondLst>
                                        </p:cTn>
                                        <p:tgtEl>
                                          <p:spTgt spid="2091024"/>
                                        </p:tgtEl>
                                        <p:attrNameLst>
                                          <p:attrName>style.visibility</p:attrName>
                                        </p:attrNameLst>
                                      </p:cBhvr>
                                      <p:to>
                                        <p:strVal val="visible"/>
                                      </p:to>
                                    </p:set>
                                    <p:animEffect transition="in" filter="dissolve">
                                      <p:cBhvr>
                                        <p:cTn id="26" dur="500"/>
                                        <p:tgtEl>
                                          <p:spTgt spid="209102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091025"/>
                                        </p:tgtEl>
                                        <p:attrNameLst>
                                          <p:attrName>style.visibility</p:attrName>
                                        </p:attrNameLst>
                                      </p:cBhvr>
                                      <p:to>
                                        <p:strVal val="visible"/>
                                      </p:to>
                                    </p:set>
                                    <p:animEffect transition="in" filter="dissolve">
                                      <p:cBhvr>
                                        <p:cTn id="29" dur="500"/>
                                        <p:tgtEl>
                                          <p:spTgt spid="209102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91020"/>
                                        </p:tgtEl>
                                        <p:attrNameLst>
                                          <p:attrName>style.visibility</p:attrName>
                                        </p:attrNameLst>
                                      </p:cBhvr>
                                      <p:to>
                                        <p:strVal val="visible"/>
                                      </p:to>
                                    </p:set>
                                    <p:animEffect transition="in" filter="dissolve">
                                      <p:cBhvr>
                                        <p:cTn id="32" dur="500"/>
                                        <p:tgtEl>
                                          <p:spTgt spid="2091020"/>
                                        </p:tgtEl>
                                      </p:cBhvr>
                                    </p:animEffect>
                                  </p:childTnLst>
                                </p:cTn>
                              </p:par>
                              <p:par>
                                <p:cTn id="33" presetID="9" presetClass="entr" presetSubtype="0" fill="hold" nodeType="withEffect">
                                  <p:stCondLst>
                                    <p:cond delay="0"/>
                                  </p:stCondLst>
                                  <p:childTnLst>
                                    <p:set>
                                      <p:cBhvr>
                                        <p:cTn id="34" dur="1" fill="hold">
                                          <p:stCondLst>
                                            <p:cond delay="0"/>
                                          </p:stCondLst>
                                        </p:cTn>
                                        <p:tgtEl>
                                          <p:spTgt spid="2091023"/>
                                        </p:tgtEl>
                                        <p:attrNameLst>
                                          <p:attrName>style.visibility</p:attrName>
                                        </p:attrNameLst>
                                      </p:cBhvr>
                                      <p:to>
                                        <p:strVal val="visible"/>
                                      </p:to>
                                    </p:set>
                                    <p:animEffect transition="in" filter="dissolve">
                                      <p:cBhvr>
                                        <p:cTn id="35" dur="500"/>
                                        <p:tgtEl>
                                          <p:spTgt spid="209102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91019"/>
                                        </p:tgtEl>
                                        <p:attrNameLst>
                                          <p:attrName>style.visibility</p:attrName>
                                        </p:attrNameLst>
                                      </p:cBhvr>
                                      <p:to>
                                        <p:strVal val="visible"/>
                                      </p:to>
                                    </p:set>
                                    <p:animEffect transition="in" filter="dissolve">
                                      <p:cBhvr>
                                        <p:cTn id="38" dur="500"/>
                                        <p:tgtEl>
                                          <p:spTgt spid="2091019"/>
                                        </p:tgtEl>
                                      </p:cBhvr>
                                    </p:animEffect>
                                  </p:childTnLst>
                                </p:cTn>
                              </p:par>
                              <p:par>
                                <p:cTn id="39" presetID="9" presetClass="entr" presetSubtype="0" fill="hold" nodeType="withEffect">
                                  <p:stCondLst>
                                    <p:cond delay="0"/>
                                  </p:stCondLst>
                                  <p:childTnLst>
                                    <p:set>
                                      <p:cBhvr>
                                        <p:cTn id="40" dur="1" fill="hold">
                                          <p:stCondLst>
                                            <p:cond delay="0"/>
                                          </p:stCondLst>
                                        </p:cTn>
                                        <p:tgtEl>
                                          <p:spTgt spid="2091022"/>
                                        </p:tgtEl>
                                        <p:attrNameLst>
                                          <p:attrName>style.visibility</p:attrName>
                                        </p:attrNameLst>
                                      </p:cBhvr>
                                      <p:to>
                                        <p:strVal val="visible"/>
                                      </p:to>
                                    </p:set>
                                    <p:animEffect transition="in" filter="dissolve">
                                      <p:cBhvr>
                                        <p:cTn id="41" dur="500"/>
                                        <p:tgtEl>
                                          <p:spTgt spid="20910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2091017"/>
                                        </p:tgtEl>
                                        <p:attrNameLst>
                                          <p:attrName>style.visibility</p:attrName>
                                        </p:attrNameLst>
                                      </p:cBhvr>
                                      <p:to>
                                        <p:strVal val="visible"/>
                                      </p:to>
                                    </p:set>
                                    <p:animEffect transition="in" filter="dissolve">
                                      <p:cBhvr>
                                        <p:cTn id="46" dur="500"/>
                                        <p:tgtEl>
                                          <p:spTgt spid="2091017"/>
                                        </p:tgtEl>
                                      </p:cBhvr>
                                    </p:animEffect>
                                  </p:childTnLst>
                                </p:cTn>
                              </p:par>
                              <p:par>
                                <p:cTn id="47" presetID="9" presetClass="entr" presetSubtype="0" fill="hold" nodeType="withEffect">
                                  <p:stCondLst>
                                    <p:cond delay="0"/>
                                  </p:stCondLst>
                                  <p:childTnLst>
                                    <p:set>
                                      <p:cBhvr>
                                        <p:cTn id="48" dur="1" fill="hold">
                                          <p:stCondLst>
                                            <p:cond delay="0"/>
                                          </p:stCondLst>
                                        </p:cTn>
                                        <p:tgtEl>
                                          <p:spTgt spid="2091012"/>
                                        </p:tgtEl>
                                        <p:attrNameLst>
                                          <p:attrName>style.visibility</p:attrName>
                                        </p:attrNameLst>
                                      </p:cBhvr>
                                      <p:to>
                                        <p:strVal val="visible"/>
                                      </p:to>
                                    </p:set>
                                    <p:animEffect transition="in" filter="dissolve">
                                      <p:cBhvr>
                                        <p:cTn id="49" dur="500"/>
                                        <p:tgtEl>
                                          <p:spTgt spid="2091012"/>
                                        </p:tgtEl>
                                      </p:cBhvr>
                                    </p:animEffect>
                                  </p:childTnLst>
                                </p:cTn>
                              </p:par>
                              <p:par>
                                <p:cTn id="50" presetID="9" presetClass="entr" presetSubtype="0" fill="hold" nodeType="withEffect">
                                  <p:stCondLst>
                                    <p:cond delay="0"/>
                                  </p:stCondLst>
                                  <p:childTnLst>
                                    <p:set>
                                      <p:cBhvr>
                                        <p:cTn id="51" dur="1" fill="hold">
                                          <p:stCondLst>
                                            <p:cond delay="0"/>
                                          </p:stCondLst>
                                        </p:cTn>
                                        <p:tgtEl>
                                          <p:spTgt spid="2091043"/>
                                        </p:tgtEl>
                                        <p:attrNameLst>
                                          <p:attrName>style.visibility</p:attrName>
                                        </p:attrNameLst>
                                      </p:cBhvr>
                                      <p:to>
                                        <p:strVal val="visible"/>
                                      </p:to>
                                    </p:set>
                                    <p:animEffect transition="in" filter="dissolve">
                                      <p:cBhvr>
                                        <p:cTn id="52" dur="500"/>
                                        <p:tgtEl>
                                          <p:spTgt spid="2091043"/>
                                        </p:tgtEl>
                                      </p:cBhvr>
                                    </p:animEffect>
                                  </p:childTnLst>
                                </p:cTn>
                              </p:par>
                              <p:par>
                                <p:cTn id="53" presetID="9" presetClass="entr" presetSubtype="0" fill="hold" nodeType="withEffect">
                                  <p:stCondLst>
                                    <p:cond delay="0"/>
                                  </p:stCondLst>
                                  <p:childTnLst>
                                    <p:set>
                                      <p:cBhvr>
                                        <p:cTn id="54" dur="1" fill="hold">
                                          <p:stCondLst>
                                            <p:cond delay="0"/>
                                          </p:stCondLst>
                                        </p:cTn>
                                        <p:tgtEl>
                                          <p:spTgt spid="2091044"/>
                                        </p:tgtEl>
                                        <p:attrNameLst>
                                          <p:attrName>style.visibility</p:attrName>
                                        </p:attrNameLst>
                                      </p:cBhvr>
                                      <p:to>
                                        <p:strVal val="visible"/>
                                      </p:to>
                                    </p:set>
                                    <p:animEffect transition="in" filter="dissolve">
                                      <p:cBhvr>
                                        <p:cTn id="55" dur="500"/>
                                        <p:tgtEl>
                                          <p:spTgt spid="2091044"/>
                                        </p:tgtEl>
                                      </p:cBhvr>
                                    </p:animEffect>
                                  </p:childTnLst>
                                </p:cTn>
                              </p:par>
                              <p:par>
                                <p:cTn id="56" presetID="9" presetClass="entr" presetSubtype="0" fill="hold" nodeType="withEffect">
                                  <p:stCondLst>
                                    <p:cond delay="0"/>
                                  </p:stCondLst>
                                  <p:childTnLst>
                                    <p:set>
                                      <p:cBhvr>
                                        <p:cTn id="57" dur="1" fill="hold">
                                          <p:stCondLst>
                                            <p:cond delay="0"/>
                                          </p:stCondLst>
                                        </p:cTn>
                                        <p:tgtEl>
                                          <p:spTgt spid="2091016"/>
                                        </p:tgtEl>
                                        <p:attrNameLst>
                                          <p:attrName>style.visibility</p:attrName>
                                        </p:attrNameLst>
                                      </p:cBhvr>
                                      <p:to>
                                        <p:strVal val="visible"/>
                                      </p:to>
                                    </p:set>
                                    <p:animEffect transition="in" filter="dissolve">
                                      <p:cBhvr>
                                        <p:cTn id="58" dur="500"/>
                                        <p:tgtEl>
                                          <p:spTgt spid="2091016"/>
                                        </p:tgtEl>
                                      </p:cBhvr>
                                    </p:animEffect>
                                  </p:childTnLst>
                                </p:cTn>
                              </p:par>
                              <p:par>
                                <p:cTn id="59" presetID="9" presetClass="entr" presetSubtype="0" fill="hold" nodeType="withEffect">
                                  <p:stCondLst>
                                    <p:cond delay="0"/>
                                  </p:stCondLst>
                                  <p:childTnLst>
                                    <p:set>
                                      <p:cBhvr>
                                        <p:cTn id="60" dur="1" fill="hold">
                                          <p:stCondLst>
                                            <p:cond delay="0"/>
                                          </p:stCondLst>
                                        </p:cTn>
                                        <p:tgtEl>
                                          <p:spTgt spid="2091013"/>
                                        </p:tgtEl>
                                        <p:attrNameLst>
                                          <p:attrName>style.visibility</p:attrName>
                                        </p:attrNameLst>
                                      </p:cBhvr>
                                      <p:to>
                                        <p:strVal val="visible"/>
                                      </p:to>
                                    </p:set>
                                    <p:animEffect transition="in" filter="dissolve">
                                      <p:cBhvr>
                                        <p:cTn id="61" dur="500"/>
                                        <p:tgtEl>
                                          <p:spTgt spid="209101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091047"/>
                                        </p:tgtEl>
                                        <p:attrNameLst>
                                          <p:attrName>style.visibility</p:attrName>
                                        </p:attrNameLst>
                                      </p:cBhvr>
                                      <p:to>
                                        <p:strVal val="visible"/>
                                      </p:to>
                                    </p:set>
                                    <p:animEffect transition="in" filter="dissolve">
                                      <p:cBhvr>
                                        <p:cTn id="64" dur="500"/>
                                        <p:tgtEl>
                                          <p:spTgt spid="209104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8" presetClass="entr" presetSubtype="12" fill="hold" grpId="0" nodeType="clickEffect">
                                  <p:stCondLst>
                                    <p:cond delay="0"/>
                                  </p:stCondLst>
                                  <p:childTnLst>
                                    <p:set>
                                      <p:cBhvr>
                                        <p:cTn id="68" dur="1" fill="hold">
                                          <p:stCondLst>
                                            <p:cond delay="0"/>
                                          </p:stCondLst>
                                        </p:cTn>
                                        <p:tgtEl>
                                          <p:spTgt spid="2091014"/>
                                        </p:tgtEl>
                                        <p:attrNameLst>
                                          <p:attrName>style.visibility</p:attrName>
                                        </p:attrNameLst>
                                      </p:cBhvr>
                                      <p:to>
                                        <p:strVal val="visible"/>
                                      </p:to>
                                    </p:set>
                                    <p:animEffect transition="in" filter="strips(downLeft)">
                                      <p:cBhvr>
                                        <p:cTn id="69" dur="500"/>
                                        <p:tgtEl>
                                          <p:spTgt spid="2091014"/>
                                        </p:tgtEl>
                                      </p:cBhvr>
                                    </p:animEffect>
                                  </p:childTnLst>
                                </p:cTn>
                              </p:par>
                              <p:par>
                                <p:cTn id="70" presetID="18" presetClass="entr" presetSubtype="12" fill="hold" grpId="0" nodeType="withEffect">
                                  <p:stCondLst>
                                    <p:cond delay="0"/>
                                  </p:stCondLst>
                                  <p:childTnLst>
                                    <p:set>
                                      <p:cBhvr>
                                        <p:cTn id="71" dur="1" fill="hold">
                                          <p:stCondLst>
                                            <p:cond delay="0"/>
                                          </p:stCondLst>
                                        </p:cTn>
                                        <p:tgtEl>
                                          <p:spTgt spid="2091046"/>
                                        </p:tgtEl>
                                        <p:attrNameLst>
                                          <p:attrName>style.visibility</p:attrName>
                                        </p:attrNameLst>
                                      </p:cBhvr>
                                      <p:to>
                                        <p:strVal val="visible"/>
                                      </p:to>
                                    </p:set>
                                    <p:animEffect transition="in" filter="strips(downLeft)">
                                      <p:cBhvr>
                                        <p:cTn id="72" dur="500"/>
                                        <p:tgtEl>
                                          <p:spTgt spid="2091046"/>
                                        </p:tgtEl>
                                      </p:cBhvr>
                                    </p:animEffect>
                                  </p:childTnLst>
                                </p:cTn>
                              </p:par>
                              <p:par>
                                <p:cTn id="73" presetID="18" presetClass="entr" presetSubtype="12" fill="hold" grpId="0" nodeType="withEffect">
                                  <p:stCondLst>
                                    <p:cond delay="0"/>
                                  </p:stCondLst>
                                  <p:childTnLst>
                                    <p:set>
                                      <p:cBhvr>
                                        <p:cTn id="74" dur="1" fill="hold">
                                          <p:stCondLst>
                                            <p:cond delay="0"/>
                                          </p:stCondLst>
                                        </p:cTn>
                                        <p:tgtEl>
                                          <p:spTgt spid="2091011"/>
                                        </p:tgtEl>
                                        <p:attrNameLst>
                                          <p:attrName>style.visibility</p:attrName>
                                        </p:attrNameLst>
                                      </p:cBhvr>
                                      <p:to>
                                        <p:strVal val="visible"/>
                                      </p:to>
                                    </p:set>
                                    <p:animEffect transition="in" filter="strips(downLeft)">
                                      <p:cBhvr>
                                        <p:cTn id="75" dur="500"/>
                                        <p:tgtEl>
                                          <p:spTgt spid="2091011"/>
                                        </p:tgtEl>
                                      </p:cBhvr>
                                    </p:animEffect>
                                  </p:childTnLst>
                                </p:cTn>
                              </p:par>
                              <p:par>
                                <p:cTn id="76" presetID="18" presetClass="entr" presetSubtype="12" fill="hold" nodeType="withEffect">
                                  <p:stCondLst>
                                    <p:cond delay="0"/>
                                  </p:stCondLst>
                                  <p:childTnLst>
                                    <p:set>
                                      <p:cBhvr>
                                        <p:cTn id="77" dur="1" fill="hold">
                                          <p:stCondLst>
                                            <p:cond delay="0"/>
                                          </p:stCondLst>
                                        </p:cTn>
                                        <p:tgtEl>
                                          <p:spTgt spid="2091045"/>
                                        </p:tgtEl>
                                        <p:attrNameLst>
                                          <p:attrName>style.visibility</p:attrName>
                                        </p:attrNameLst>
                                      </p:cBhvr>
                                      <p:to>
                                        <p:strVal val="visible"/>
                                      </p:to>
                                    </p:set>
                                    <p:animEffect transition="in" filter="strips(downLeft)">
                                      <p:cBhvr>
                                        <p:cTn id="78" dur="500"/>
                                        <p:tgtEl>
                                          <p:spTgt spid="2091045"/>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091048"/>
                                        </p:tgtEl>
                                        <p:attrNameLst>
                                          <p:attrName>style.visibility</p:attrName>
                                        </p:attrNameLst>
                                      </p:cBhvr>
                                      <p:to>
                                        <p:strVal val="visible"/>
                                      </p:to>
                                    </p:set>
                                    <p:animEffect transition="in" filter="dissolve">
                                      <p:cBhvr>
                                        <p:cTn id="81" dur="500"/>
                                        <p:tgtEl>
                                          <p:spTgt spid="209104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091026"/>
                                        </p:tgtEl>
                                        <p:attrNameLst>
                                          <p:attrName>style.visibility</p:attrName>
                                        </p:attrNameLst>
                                      </p:cBhvr>
                                      <p:to>
                                        <p:strVal val="visible"/>
                                      </p:to>
                                    </p:set>
                                    <p:animEffect transition="in" filter="dissolve">
                                      <p:cBhvr>
                                        <p:cTn id="86" dur="500"/>
                                        <p:tgtEl>
                                          <p:spTgt spid="2091026"/>
                                        </p:tgtEl>
                                      </p:cBhvr>
                                    </p:animEffect>
                                  </p:childTnLst>
                                </p:cTn>
                              </p:par>
                              <p:par>
                                <p:cTn id="87" presetID="9" presetClass="entr" presetSubtype="0" fill="hold" nodeType="withEffect">
                                  <p:stCondLst>
                                    <p:cond delay="0"/>
                                  </p:stCondLst>
                                  <p:childTnLst>
                                    <p:set>
                                      <p:cBhvr>
                                        <p:cTn id="88" dur="1" fill="hold">
                                          <p:stCondLst>
                                            <p:cond delay="0"/>
                                          </p:stCondLst>
                                        </p:cTn>
                                        <p:tgtEl>
                                          <p:spTgt spid="2091027"/>
                                        </p:tgtEl>
                                        <p:attrNameLst>
                                          <p:attrName>style.visibility</p:attrName>
                                        </p:attrNameLst>
                                      </p:cBhvr>
                                      <p:to>
                                        <p:strVal val="visible"/>
                                      </p:to>
                                    </p:set>
                                    <p:animEffect transition="in" filter="dissolve">
                                      <p:cBhvr>
                                        <p:cTn id="89" dur="500"/>
                                        <p:tgtEl>
                                          <p:spTgt spid="2091027"/>
                                        </p:tgtEl>
                                      </p:cBhvr>
                                    </p:animEffect>
                                  </p:childTnLst>
                                </p:cTn>
                              </p:par>
                              <p:par>
                                <p:cTn id="90" presetID="9" presetClass="entr" presetSubtype="0" fill="hold" nodeType="withEffect">
                                  <p:stCondLst>
                                    <p:cond delay="0"/>
                                  </p:stCondLst>
                                  <p:childTnLst>
                                    <p:set>
                                      <p:cBhvr>
                                        <p:cTn id="91" dur="1" fill="hold">
                                          <p:stCondLst>
                                            <p:cond delay="0"/>
                                          </p:stCondLst>
                                        </p:cTn>
                                        <p:tgtEl>
                                          <p:spTgt spid="2091028"/>
                                        </p:tgtEl>
                                        <p:attrNameLst>
                                          <p:attrName>style.visibility</p:attrName>
                                        </p:attrNameLst>
                                      </p:cBhvr>
                                      <p:to>
                                        <p:strVal val="visible"/>
                                      </p:to>
                                    </p:set>
                                    <p:animEffect transition="in" filter="dissolve">
                                      <p:cBhvr>
                                        <p:cTn id="92" dur="500"/>
                                        <p:tgtEl>
                                          <p:spTgt spid="2091028"/>
                                        </p:tgtEl>
                                      </p:cBhvr>
                                    </p:animEffect>
                                  </p:childTnLst>
                                </p:cTn>
                              </p:par>
                              <p:par>
                                <p:cTn id="93" presetID="9" presetClass="entr" presetSubtype="0" fill="hold" nodeType="withEffect">
                                  <p:stCondLst>
                                    <p:cond delay="0"/>
                                  </p:stCondLst>
                                  <p:childTnLst>
                                    <p:set>
                                      <p:cBhvr>
                                        <p:cTn id="94" dur="1" fill="hold">
                                          <p:stCondLst>
                                            <p:cond delay="0"/>
                                          </p:stCondLst>
                                        </p:cTn>
                                        <p:tgtEl>
                                          <p:spTgt spid="2091029"/>
                                        </p:tgtEl>
                                        <p:attrNameLst>
                                          <p:attrName>style.visibility</p:attrName>
                                        </p:attrNameLst>
                                      </p:cBhvr>
                                      <p:to>
                                        <p:strVal val="visible"/>
                                      </p:to>
                                    </p:set>
                                    <p:animEffect transition="in" filter="dissolve">
                                      <p:cBhvr>
                                        <p:cTn id="95" dur="500"/>
                                        <p:tgtEl>
                                          <p:spTgt spid="2091029"/>
                                        </p:tgtEl>
                                      </p:cBhvr>
                                    </p:animEffect>
                                  </p:childTnLst>
                                </p:cTn>
                              </p:par>
                              <p:par>
                                <p:cTn id="96" presetID="9" presetClass="entr" presetSubtype="0" fill="hold" nodeType="withEffect">
                                  <p:stCondLst>
                                    <p:cond delay="0"/>
                                  </p:stCondLst>
                                  <p:childTnLst>
                                    <p:set>
                                      <p:cBhvr>
                                        <p:cTn id="97" dur="1" fill="hold">
                                          <p:stCondLst>
                                            <p:cond delay="0"/>
                                          </p:stCondLst>
                                        </p:cTn>
                                        <p:tgtEl>
                                          <p:spTgt spid="2091030"/>
                                        </p:tgtEl>
                                        <p:attrNameLst>
                                          <p:attrName>style.visibility</p:attrName>
                                        </p:attrNameLst>
                                      </p:cBhvr>
                                      <p:to>
                                        <p:strVal val="visible"/>
                                      </p:to>
                                    </p:set>
                                    <p:animEffect transition="in" filter="dissolve">
                                      <p:cBhvr>
                                        <p:cTn id="98" dur="500"/>
                                        <p:tgtEl>
                                          <p:spTgt spid="2091030"/>
                                        </p:tgtEl>
                                      </p:cBhvr>
                                    </p:animEffect>
                                  </p:childTnLst>
                                </p:cTn>
                              </p:par>
                              <p:par>
                                <p:cTn id="99" presetID="9" presetClass="entr" presetSubtype="0" fill="hold" nodeType="withEffect">
                                  <p:stCondLst>
                                    <p:cond delay="0"/>
                                  </p:stCondLst>
                                  <p:childTnLst>
                                    <p:set>
                                      <p:cBhvr>
                                        <p:cTn id="100" dur="1" fill="hold">
                                          <p:stCondLst>
                                            <p:cond delay="0"/>
                                          </p:stCondLst>
                                        </p:cTn>
                                        <p:tgtEl>
                                          <p:spTgt spid="2091031"/>
                                        </p:tgtEl>
                                        <p:attrNameLst>
                                          <p:attrName>style.visibility</p:attrName>
                                        </p:attrNameLst>
                                      </p:cBhvr>
                                      <p:to>
                                        <p:strVal val="visible"/>
                                      </p:to>
                                    </p:set>
                                    <p:animEffect transition="in" filter="dissolve">
                                      <p:cBhvr>
                                        <p:cTn id="101" dur="500"/>
                                        <p:tgtEl>
                                          <p:spTgt spid="2091031"/>
                                        </p:tgtEl>
                                      </p:cBhvr>
                                    </p:animEffect>
                                  </p:childTnLst>
                                </p:cTn>
                              </p:par>
                              <p:par>
                                <p:cTn id="102" presetID="9" presetClass="entr" presetSubtype="0" fill="hold" nodeType="withEffect">
                                  <p:stCondLst>
                                    <p:cond delay="0"/>
                                  </p:stCondLst>
                                  <p:childTnLst>
                                    <p:set>
                                      <p:cBhvr>
                                        <p:cTn id="103" dur="1" fill="hold">
                                          <p:stCondLst>
                                            <p:cond delay="0"/>
                                          </p:stCondLst>
                                        </p:cTn>
                                        <p:tgtEl>
                                          <p:spTgt spid="2091032"/>
                                        </p:tgtEl>
                                        <p:attrNameLst>
                                          <p:attrName>style.visibility</p:attrName>
                                        </p:attrNameLst>
                                      </p:cBhvr>
                                      <p:to>
                                        <p:strVal val="visible"/>
                                      </p:to>
                                    </p:set>
                                    <p:animEffect transition="in" filter="dissolve">
                                      <p:cBhvr>
                                        <p:cTn id="104" dur="500"/>
                                        <p:tgtEl>
                                          <p:spTgt spid="2091032"/>
                                        </p:tgtEl>
                                      </p:cBhvr>
                                    </p:animEffect>
                                  </p:childTnLst>
                                </p:cTn>
                              </p:par>
                              <p:par>
                                <p:cTn id="105" presetID="9" presetClass="entr" presetSubtype="0" fill="hold" nodeType="withEffect">
                                  <p:stCondLst>
                                    <p:cond delay="0"/>
                                  </p:stCondLst>
                                  <p:childTnLst>
                                    <p:set>
                                      <p:cBhvr>
                                        <p:cTn id="106" dur="1" fill="hold">
                                          <p:stCondLst>
                                            <p:cond delay="0"/>
                                          </p:stCondLst>
                                        </p:cTn>
                                        <p:tgtEl>
                                          <p:spTgt spid="2091033"/>
                                        </p:tgtEl>
                                        <p:attrNameLst>
                                          <p:attrName>style.visibility</p:attrName>
                                        </p:attrNameLst>
                                      </p:cBhvr>
                                      <p:to>
                                        <p:strVal val="visible"/>
                                      </p:to>
                                    </p:set>
                                    <p:animEffect transition="in" filter="dissolve">
                                      <p:cBhvr>
                                        <p:cTn id="107" dur="500"/>
                                        <p:tgtEl>
                                          <p:spTgt spid="2091033"/>
                                        </p:tgtEl>
                                      </p:cBhvr>
                                    </p:animEffect>
                                  </p:childTnLst>
                                </p:cTn>
                              </p:par>
                              <p:par>
                                <p:cTn id="108" presetID="9" presetClass="entr" presetSubtype="0" fill="hold" nodeType="withEffect">
                                  <p:stCondLst>
                                    <p:cond delay="0"/>
                                  </p:stCondLst>
                                  <p:childTnLst>
                                    <p:set>
                                      <p:cBhvr>
                                        <p:cTn id="109" dur="1" fill="hold">
                                          <p:stCondLst>
                                            <p:cond delay="0"/>
                                          </p:stCondLst>
                                        </p:cTn>
                                        <p:tgtEl>
                                          <p:spTgt spid="2091034"/>
                                        </p:tgtEl>
                                        <p:attrNameLst>
                                          <p:attrName>style.visibility</p:attrName>
                                        </p:attrNameLst>
                                      </p:cBhvr>
                                      <p:to>
                                        <p:strVal val="visible"/>
                                      </p:to>
                                    </p:set>
                                    <p:animEffect transition="in" filter="dissolve">
                                      <p:cBhvr>
                                        <p:cTn id="110" dur="500"/>
                                        <p:tgtEl>
                                          <p:spTgt spid="2091034"/>
                                        </p:tgtEl>
                                      </p:cBhvr>
                                    </p:animEffect>
                                  </p:childTnLst>
                                </p:cTn>
                              </p:par>
                              <p:par>
                                <p:cTn id="111" presetID="9" presetClass="entr" presetSubtype="0" fill="hold" nodeType="withEffect">
                                  <p:stCondLst>
                                    <p:cond delay="0"/>
                                  </p:stCondLst>
                                  <p:childTnLst>
                                    <p:set>
                                      <p:cBhvr>
                                        <p:cTn id="112" dur="1" fill="hold">
                                          <p:stCondLst>
                                            <p:cond delay="0"/>
                                          </p:stCondLst>
                                        </p:cTn>
                                        <p:tgtEl>
                                          <p:spTgt spid="2091035"/>
                                        </p:tgtEl>
                                        <p:attrNameLst>
                                          <p:attrName>style.visibility</p:attrName>
                                        </p:attrNameLst>
                                      </p:cBhvr>
                                      <p:to>
                                        <p:strVal val="visible"/>
                                      </p:to>
                                    </p:set>
                                    <p:animEffect transition="in" filter="dissolve">
                                      <p:cBhvr>
                                        <p:cTn id="113" dur="500"/>
                                        <p:tgtEl>
                                          <p:spTgt spid="2091035"/>
                                        </p:tgtEl>
                                      </p:cBhvr>
                                    </p:animEffect>
                                  </p:childTnLst>
                                </p:cTn>
                              </p:par>
                              <p:par>
                                <p:cTn id="114" presetID="9" presetClass="entr" presetSubtype="0" fill="hold" nodeType="withEffect">
                                  <p:stCondLst>
                                    <p:cond delay="0"/>
                                  </p:stCondLst>
                                  <p:childTnLst>
                                    <p:set>
                                      <p:cBhvr>
                                        <p:cTn id="115" dur="1" fill="hold">
                                          <p:stCondLst>
                                            <p:cond delay="0"/>
                                          </p:stCondLst>
                                        </p:cTn>
                                        <p:tgtEl>
                                          <p:spTgt spid="2091036"/>
                                        </p:tgtEl>
                                        <p:attrNameLst>
                                          <p:attrName>style.visibility</p:attrName>
                                        </p:attrNameLst>
                                      </p:cBhvr>
                                      <p:to>
                                        <p:strVal val="visible"/>
                                      </p:to>
                                    </p:set>
                                    <p:animEffect transition="in" filter="dissolve">
                                      <p:cBhvr>
                                        <p:cTn id="116" dur="500"/>
                                        <p:tgtEl>
                                          <p:spTgt spid="2091036"/>
                                        </p:tgtEl>
                                      </p:cBhvr>
                                    </p:animEffect>
                                  </p:childTnLst>
                                </p:cTn>
                              </p:par>
                              <p:par>
                                <p:cTn id="117" presetID="9" presetClass="entr" presetSubtype="0" fill="hold" nodeType="withEffect">
                                  <p:stCondLst>
                                    <p:cond delay="0"/>
                                  </p:stCondLst>
                                  <p:childTnLst>
                                    <p:set>
                                      <p:cBhvr>
                                        <p:cTn id="118" dur="1" fill="hold">
                                          <p:stCondLst>
                                            <p:cond delay="0"/>
                                          </p:stCondLst>
                                        </p:cTn>
                                        <p:tgtEl>
                                          <p:spTgt spid="2091037"/>
                                        </p:tgtEl>
                                        <p:attrNameLst>
                                          <p:attrName>style.visibility</p:attrName>
                                        </p:attrNameLst>
                                      </p:cBhvr>
                                      <p:to>
                                        <p:strVal val="visible"/>
                                      </p:to>
                                    </p:set>
                                    <p:animEffect transition="in" filter="dissolve">
                                      <p:cBhvr>
                                        <p:cTn id="119" dur="500"/>
                                        <p:tgtEl>
                                          <p:spTgt spid="2091037"/>
                                        </p:tgtEl>
                                      </p:cBhvr>
                                    </p:animEffect>
                                  </p:childTnLst>
                                </p:cTn>
                              </p:par>
                              <p:par>
                                <p:cTn id="120" presetID="9" presetClass="entr" presetSubtype="0" fill="hold" nodeType="withEffect">
                                  <p:stCondLst>
                                    <p:cond delay="0"/>
                                  </p:stCondLst>
                                  <p:childTnLst>
                                    <p:set>
                                      <p:cBhvr>
                                        <p:cTn id="121" dur="1" fill="hold">
                                          <p:stCondLst>
                                            <p:cond delay="0"/>
                                          </p:stCondLst>
                                        </p:cTn>
                                        <p:tgtEl>
                                          <p:spTgt spid="2091038"/>
                                        </p:tgtEl>
                                        <p:attrNameLst>
                                          <p:attrName>style.visibility</p:attrName>
                                        </p:attrNameLst>
                                      </p:cBhvr>
                                      <p:to>
                                        <p:strVal val="visible"/>
                                      </p:to>
                                    </p:set>
                                    <p:animEffect transition="in" filter="dissolve">
                                      <p:cBhvr>
                                        <p:cTn id="122" dur="500"/>
                                        <p:tgtEl>
                                          <p:spTgt spid="2091038"/>
                                        </p:tgtEl>
                                      </p:cBhvr>
                                    </p:animEffect>
                                  </p:childTnLst>
                                </p:cTn>
                              </p:par>
                              <p:par>
                                <p:cTn id="123" presetID="9" presetClass="entr" presetSubtype="0" fill="hold" nodeType="withEffect">
                                  <p:stCondLst>
                                    <p:cond delay="0"/>
                                  </p:stCondLst>
                                  <p:childTnLst>
                                    <p:set>
                                      <p:cBhvr>
                                        <p:cTn id="124" dur="1" fill="hold">
                                          <p:stCondLst>
                                            <p:cond delay="0"/>
                                          </p:stCondLst>
                                        </p:cTn>
                                        <p:tgtEl>
                                          <p:spTgt spid="2091039"/>
                                        </p:tgtEl>
                                        <p:attrNameLst>
                                          <p:attrName>style.visibility</p:attrName>
                                        </p:attrNameLst>
                                      </p:cBhvr>
                                      <p:to>
                                        <p:strVal val="visible"/>
                                      </p:to>
                                    </p:set>
                                    <p:animEffect transition="in" filter="dissolve">
                                      <p:cBhvr>
                                        <p:cTn id="125" dur="500"/>
                                        <p:tgtEl>
                                          <p:spTgt spid="2091039"/>
                                        </p:tgtEl>
                                      </p:cBhvr>
                                    </p:animEffect>
                                  </p:childTnLst>
                                </p:cTn>
                              </p:par>
                              <p:par>
                                <p:cTn id="126" presetID="9" presetClass="entr" presetSubtype="0" fill="hold" nodeType="withEffect">
                                  <p:stCondLst>
                                    <p:cond delay="0"/>
                                  </p:stCondLst>
                                  <p:childTnLst>
                                    <p:set>
                                      <p:cBhvr>
                                        <p:cTn id="127" dur="1" fill="hold">
                                          <p:stCondLst>
                                            <p:cond delay="0"/>
                                          </p:stCondLst>
                                        </p:cTn>
                                        <p:tgtEl>
                                          <p:spTgt spid="2091040"/>
                                        </p:tgtEl>
                                        <p:attrNameLst>
                                          <p:attrName>style.visibility</p:attrName>
                                        </p:attrNameLst>
                                      </p:cBhvr>
                                      <p:to>
                                        <p:strVal val="visible"/>
                                      </p:to>
                                    </p:set>
                                    <p:animEffect transition="in" filter="dissolve">
                                      <p:cBhvr>
                                        <p:cTn id="128" dur="500"/>
                                        <p:tgtEl>
                                          <p:spTgt spid="2091040"/>
                                        </p:tgtEl>
                                      </p:cBhvr>
                                    </p:animEffect>
                                  </p:childTnLst>
                                </p:cTn>
                              </p:par>
                              <p:par>
                                <p:cTn id="129" presetID="9" presetClass="entr" presetSubtype="0" fill="hold" nodeType="withEffect">
                                  <p:stCondLst>
                                    <p:cond delay="0"/>
                                  </p:stCondLst>
                                  <p:childTnLst>
                                    <p:set>
                                      <p:cBhvr>
                                        <p:cTn id="130" dur="1" fill="hold">
                                          <p:stCondLst>
                                            <p:cond delay="0"/>
                                          </p:stCondLst>
                                        </p:cTn>
                                        <p:tgtEl>
                                          <p:spTgt spid="2091041"/>
                                        </p:tgtEl>
                                        <p:attrNameLst>
                                          <p:attrName>style.visibility</p:attrName>
                                        </p:attrNameLst>
                                      </p:cBhvr>
                                      <p:to>
                                        <p:strVal val="visible"/>
                                      </p:to>
                                    </p:set>
                                    <p:animEffect transition="in" filter="dissolve">
                                      <p:cBhvr>
                                        <p:cTn id="131" dur="500"/>
                                        <p:tgtEl>
                                          <p:spTgt spid="209104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2091049"/>
                                        </p:tgtEl>
                                        <p:attrNameLst>
                                          <p:attrName>style.visibility</p:attrName>
                                        </p:attrNameLst>
                                      </p:cBhvr>
                                      <p:to>
                                        <p:strVal val="visible"/>
                                      </p:to>
                                    </p:set>
                                    <p:animEffect transition="in" filter="dissolve">
                                      <p:cBhvr>
                                        <p:cTn id="136" dur="500"/>
                                        <p:tgtEl>
                                          <p:spTgt spid="209104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091050"/>
                                        </p:tgtEl>
                                        <p:attrNameLst>
                                          <p:attrName>style.visibility</p:attrName>
                                        </p:attrNameLst>
                                      </p:cBhvr>
                                      <p:to>
                                        <p:strVal val="visible"/>
                                      </p:to>
                                    </p:set>
                                    <p:animEffect transition="in" filter="dissolve">
                                      <p:cBhvr>
                                        <p:cTn id="139" dur="500"/>
                                        <p:tgtEl>
                                          <p:spTgt spid="2091050"/>
                                        </p:tgtEl>
                                      </p:cBhvr>
                                    </p:animEffect>
                                  </p:childTnLst>
                                </p:cTn>
                              </p:par>
                              <p:par>
                                <p:cTn id="140" presetID="9" presetClass="entr" presetSubtype="0" fill="hold" grpId="1" nodeType="withEffect">
                                  <p:stCondLst>
                                    <p:cond delay="0"/>
                                  </p:stCondLst>
                                  <p:childTnLst>
                                    <p:set>
                                      <p:cBhvr>
                                        <p:cTn id="141" dur="1" fill="hold">
                                          <p:stCondLst>
                                            <p:cond delay="0"/>
                                          </p:stCondLst>
                                        </p:cTn>
                                        <p:tgtEl>
                                          <p:spTgt spid="2091050"/>
                                        </p:tgtEl>
                                        <p:attrNameLst>
                                          <p:attrName>style.visibility</p:attrName>
                                        </p:attrNameLst>
                                      </p:cBhvr>
                                      <p:to>
                                        <p:strVal val="visible"/>
                                      </p:to>
                                    </p:set>
                                    <p:animEffect transition="in" filter="dissolve">
                                      <p:cBhvr>
                                        <p:cTn id="142" dur="500"/>
                                        <p:tgtEl>
                                          <p:spTgt spid="209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1010" grpId="0" animBg="1"/>
      <p:bldP spid="2091011" grpId="0" animBg="1"/>
      <p:bldP spid="2091014" grpId="0" animBg="1"/>
      <p:bldP spid="2091018" grpId="0"/>
      <p:bldP spid="2091019" grpId="0"/>
      <p:bldP spid="2091020" grpId="0"/>
      <p:bldP spid="2091025" grpId="0"/>
      <p:bldP spid="2091026" grpId="0" animBg="1"/>
      <p:bldP spid="2091042" grpId="0"/>
      <p:bldP spid="2091046" grpId="0"/>
      <p:bldP spid="2091047" grpId="0"/>
      <p:bldP spid="2091048" grpId="0"/>
      <p:bldP spid="2091049" grpId="0"/>
      <p:bldP spid="2091050" grpId="0"/>
      <p:bldP spid="209105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6" name="Freeform 2"/>
          <p:cNvSpPr>
            <a:spLocks/>
          </p:cNvSpPr>
          <p:nvPr/>
        </p:nvSpPr>
        <p:spPr bwMode="auto">
          <a:xfrm>
            <a:off x="404813" y="1331913"/>
            <a:ext cx="4114800" cy="3903662"/>
          </a:xfrm>
          <a:custGeom>
            <a:avLst/>
            <a:gdLst>
              <a:gd name="T0" fmla="*/ 2147483646 w 2571"/>
              <a:gd name="T1" fmla="*/ 2147483646 h 2311"/>
              <a:gd name="T2" fmla="*/ 2147483646 w 2571"/>
              <a:gd name="T3" fmla="*/ 2147483646 h 2311"/>
              <a:gd name="T4" fmla="*/ 2147483646 w 2571"/>
              <a:gd name="T5" fmla="*/ 2147483646 h 2311"/>
              <a:gd name="T6" fmla="*/ 2147483646 w 2571"/>
              <a:gd name="T7" fmla="*/ 2147483646 h 2311"/>
              <a:gd name="T8" fmla="*/ 2147483646 w 2571"/>
              <a:gd name="T9" fmla="*/ 2147483646 h 2311"/>
              <a:gd name="T10" fmla="*/ 2147483646 w 2571"/>
              <a:gd name="T11" fmla="*/ 2147483646 h 2311"/>
              <a:gd name="T12" fmla="*/ 2147483646 w 2571"/>
              <a:gd name="T13" fmla="*/ 2147483646 h 2311"/>
              <a:gd name="T14" fmla="*/ 2147483646 w 2571"/>
              <a:gd name="T15" fmla="*/ 2147483646 h 2311"/>
              <a:gd name="T16" fmla="*/ 2147483646 w 2571"/>
              <a:gd name="T17" fmla="*/ 2147483646 h 2311"/>
              <a:gd name="T18" fmla="*/ 2147483646 w 2571"/>
              <a:gd name="T19" fmla="*/ 2147483646 h 2311"/>
              <a:gd name="T20" fmla="*/ 2147483646 w 2571"/>
              <a:gd name="T21" fmla="*/ 0 h 2311"/>
              <a:gd name="T22" fmla="*/ 2147483646 w 2571"/>
              <a:gd name="T23" fmla="*/ 2147483646 h 2311"/>
              <a:gd name="T24" fmla="*/ 2147483646 w 2571"/>
              <a:gd name="T25" fmla="*/ 2147483646 h 2311"/>
              <a:gd name="T26" fmla="*/ 2147483646 w 2571"/>
              <a:gd name="T27" fmla="*/ 2147483646 h 2311"/>
              <a:gd name="T28" fmla="*/ 2147483646 w 2571"/>
              <a:gd name="T29" fmla="*/ 2147483646 h 2311"/>
              <a:gd name="T30" fmla="*/ 2147483646 w 2571"/>
              <a:gd name="T31" fmla="*/ 2147483646 h 2311"/>
              <a:gd name="T32" fmla="*/ 2147483646 w 2571"/>
              <a:gd name="T33" fmla="*/ 2147483646 h 2311"/>
              <a:gd name="T34" fmla="*/ 2147483646 w 2571"/>
              <a:gd name="T35" fmla="*/ 2147483646 h 2311"/>
              <a:gd name="T36" fmla="*/ 2147483646 w 2571"/>
              <a:gd name="T37" fmla="*/ 2147483646 h 2311"/>
              <a:gd name="T38" fmla="*/ 2147483646 w 2571"/>
              <a:gd name="T39" fmla="*/ 2147483646 h 2311"/>
              <a:gd name="T40" fmla="*/ 2147483646 w 2571"/>
              <a:gd name="T41" fmla="*/ 2147483646 h 2311"/>
              <a:gd name="T42" fmla="*/ 2147483646 w 2571"/>
              <a:gd name="T43" fmla="*/ 2147483646 h 2311"/>
              <a:gd name="T44" fmla="*/ 2147483646 w 2571"/>
              <a:gd name="T45" fmla="*/ 2147483646 h 2311"/>
              <a:gd name="T46" fmla="*/ 2147483646 w 2571"/>
              <a:gd name="T47" fmla="*/ 2147483646 h 2311"/>
              <a:gd name="T48" fmla="*/ 2147483646 w 2571"/>
              <a:gd name="T49" fmla="*/ 2147483646 h 2311"/>
              <a:gd name="T50" fmla="*/ 2147483646 w 2571"/>
              <a:gd name="T51" fmla="*/ 2147483646 h 2311"/>
              <a:gd name="T52" fmla="*/ 2147483646 w 2571"/>
              <a:gd name="T53" fmla="*/ 2147483646 h 2311"/>
              <a:gd name="T54" fmla="*/ 2147483646 w 2571"/>
              <a:gd name="T55" fmla="*/ 2147483646 h 2311"/>
              <a:gd name="T56" fmla="*/ 2147483646 w 2571"/>
              <a:gd name="T57" fmla="*/ 2147483646 h 2311"/>
              <a:gd name="T58" fmla="*/ 2147483646 w 2571"/>
              <a:gd name="T59" fmla="*/ 2147483646 h 2311"/>
              <a:gd name="T60" fmla="*/ 2147483646 w 2571"/>
              <a:gd name="T61" fmla="*/ 2147483646 h 2311"/>
              <a:gd name="T62" fmla="*/ 2147483646 w 2571"/>
              <a:gd name="T63" fmla="*/ 2147483646 h 2311"/>
              <a:gd name="T64" fmla="*/ 2147483646 w 2571"/>
              <a:gd name="T65" fmla="*/ 2147483646 h 2311"/>
              <a:gd name="T66" fmla="*/ 2147483646 w 2571"/>
              <a:gd name="T67" fmla="*/ 2147483646 h 2311"/>
              <a:gd name="T68" fmla="*/ 2147483646 w 2571"/>
              <a:gd name="T69" fmla="*/ 2147483646 h 2311"/>
              <a:gd name="T70" fmla="*/ 2147483646 w 2571"/>
              <a:gd name="T71" fmla="*/ 2147483646 h 2311"/>
              <a:gd name="T72" fmla="*/ 2147483646 w 2571"/>
              <a:gd name="T73" fmla="*/ 2147483646 h 2311"/>
              <a:gd name="T74" fmla="*/ 2147483646 w 2571"/>
              <a:gd name="T75" fmla="*/ 2147483646 h 2311"/>
              <a:gd name="T76" fmla="*/ 2147483646 w 2571"/>
              <a:gd name="T77" fmla="*/ 2147483646 h 2311"/>
              <a:gd name="T78" fmla="*/ 2147483646 w 2571"/>
              <a:gd name="T79" fmla="*/ 2147483646 h 2311"/>
              <a:gd name="T80" fmla="*/ 2147483646 w 2571"/>
              <a:gd name="T81" fmla="*/ 2147483646 h 2311"/>
              <a:gd name="T82" fmla="*/ 2147483646 w 2571"/>
              <a:gd name="T83" fmla="*/ 2147483646 h 2311"/>
              <a:gd name="T84" fmla="*/ 2147483646 w 2571"/>
              <a:gd name="T85" fmla="*/ 2147483646 h 2311"/>
              <a:gd name="T86" fmla="*/ 2147483646 w 2571"/>
              <a:gd name="T87" fmla="*/ 2147483646 h 2311"/>
              <a:gd name="T88" fmla="*/ 2147483646 w 2571"/>
              <a:gd name="T89" fmla="*/ 2147483646 h 2311"/>
              <a:gd name="T90" fmla="*/ 2147483646 w 2571"/>
              <a:gd name="T91" fmla="*/ 2147483646 h 2311"/>
              <a:gd name="T92" fmla="*/ 2147483646 w 2571"/>
              <a:gd name="T93" fmla="*/ 2147483646 h 2311"/>
              <a:gd name="T94" fmla="*/ 2147483646 w 2571"/>
              <a:gd name="T95" fmla="*/ 2147483646 h 2311"/>
              <a:gd name="T96" fmla="*/ 2147483646 w 2571"/>
              <a:gd name="T97" fmla="*/ 2147483646 h 2311"/>
              <a:gd name="T98" fmla="*/ 2147483646 w 2571"/>
              <a:gd name="T99" fmla="*/ 2147483646 h 2311"/>
              <a:gd name="T100" fmla="*/ 2147483646 w 2571"/>
              <a:gd name="T101" fmla="*/ 2147483646 h 2311"/>
              <a:gd name="T102" fmla="*/ 2147483646 w 2571"/>
              <a:gd name="T103" fmla="*/ 2147483646 h 2311"/>
              <a:gd name="T104" fmla="*/ 2147483646 w 2571"/>
              <a:gd name="T105" fmla="*/ 2147483646 h 2311"/>
              <a:gd name="T106" fmla="*/ 2147483646 w 2571"/>
              <a:gd name="T107" fmla="*/ 2147483646 h 2311"/>
              <a:gd name="T108" fmla="*/ 2147483646 w 2571"/>
              <a:gd name="T109" fmla="*/ 2147483646 h 2311"/>
              <a:gd name="T110" fmla="*/ 2147483646 w 2571"/>
              <a:gd name="T111" fmla="*/ 2147483646 h 2311"/>
              <a:gd name="T112" fmla="*/ 2147483646 w 2571"/>
              <a:gd name="T113" fmla="*/ 2147483646 h 23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71" h="2311">
                <a:moveTo>
                  <a:pt x="385" y="351"/>
                </a:moveTo>
                <a:cubicBezTo>
                  <a:pt x="427" y="319"/>
                  <a:pt x="524" y="287"/>
                  <a:pt x="575" y="281"/>
                </a:cubicBezTo>
                <a:cubicBezTo>
                  <a:pt x="647" y="245"/>
                  <a:pt x="546" y="292"/>
                  <a:pt x="652" y="260"/>
                </a:cubicBezTo>
                <a:cubicBezTo>
                  <a:pt x="673" y="254"/>
                  <a:pt x="694" y="231"/>
                  <a:pt x="715" y="225"/>
                </a:cubicBezTo>
                <a:cubicBezTo>
                  <a:pt x="733" y="220"/>
                  <a:pt x="753" y="220"/>
                  <a:pt x="772" y="218"/>
                </a:cubicBezTo>
                <a:cubicBezTo>
                  <a:pt x="806" y="196"/>
                  <a:pt x="852" y="188"/>
                  <a:pt x="891" y="176"/>
                </a:cubicBezTo>
                <a:cubicBezTo>
                  <a:pt x="953" y="157"/>
                  <a:pt x="1012" y="132"/>
                  <a:pt x="1074" y="112"/>
                </a:cubicBezTo>
                <a:cubicBezTo>
                  <a:pt x="1130" y="93"/>
                  <a:pt x="1197" y="87"/>
                  <a:pt x="1256" y="77"/>
                </a:cubicBezTo>
                <a:cubicBezTo>
                  <a:pt x="1277" y="69"/>
                  <a:pt x="1299" y="65"/>
                  <a:pt x="1320" y="56"/>
                </a:cubicBezTo>
                <a:cubicBezTo>
                  <a:pt x="1339" y="48"/>
                  <a:pt x="1356" y="32"/>
                  <a:pt x="1376" y="28"/>
                </a:cubicBezTo>
                <a:cubicBezTo>
                  <a:pt x="1408" y="22"/>
                  <a:pt x="1426" y="18"/>
                  <a:pt x="1453" y="0"/>
                </a:cubicBezTo>
                <a:cubicBezTo>
                  <a:pt x="1487" y="7"/>
                  <a:pt x="1532" y="2"/>
                  <a:pt x="1558" y="28"/>
                </a:cubicBezTo>
                <a:cubicBezTo>
                  <a:pt x="1581" y="51"/>
                  <a:pt x="1612" y="100"/>
                  <a:pt x="1636" y="119"/>
                </a:cubicBezTo>
                <a:cubicBezTo>
                  <a:pt x="1643" y="125"/>
                  <a:pt x="1690" y="133"/>
                  <a:pt x="1692" y="133"/>
                </a:cubicBezTo>
                <a:cubicBezTo>
                  <a:pt x="1701" y="138"/>
                  <a:pt x="1712" y="141"/>
                  <a:pt x="1720" y="147"/>
                </a:cubicBezTo>
                <a:cubicBezTo>
                  <a:pt x="1728" y="153"/>
                  <a:pt x="1732" y="164"/>
                  <a:pt x="1741" y="169"/>
                </a:cubicBezTo>
                <a:cubicBezTo>
                  <a:pt x="1786" y="196"/>
                  <a:pt x="1844" y="184"/>
                  <a:pt x="1896" y="190"/>
                </a:cubicBezTo>
                <a:cubicBezTo>
                  <a:pt x="1955" y="205"/>
                  <a:pt x="1895" y="185"/>
                  <a:pt x="1945" y="218"/>
                </a:cubicBezTo>
                <a:cubicBezTo>
                  <a:pt x="1951" y="222"/>
                  <a:pt x="1960" y="221"/>
                  <a:pt x="1966" y="225"/>
                </a:cubicBezTo>
                <a:cubicBezTo>
                  <a:pt x="2038" y="265"/>
                  <a:pt x="1981" y="244"/>
                  <a:pt x="2029" y="260"/>
                </a:cubicBezTo>
                <a:cubicBezTo>
                  <a:pt x="2059" y="305"/>
                  <a:pt x="2039" y="358"/>
                  <a:pt x="2057" y="407"/>
                </a:cubicBezTo>
                <a:cubicBezTo>
                  <a:pt x="2073" y="450"/>
                  <a:pt x="2113" y="490"/>
                  <a:pt x="2141" y="527"/>
                </a:cubicBezTo>
                <a:cubicBezTo>
                  <a:pt x="2149" y="561"/>
                  <a:pt x="2159" y="573"/>
                  <a:pt x="2184" y="597"/>
                </a:cubicBezTo>
                <a:cubicBezTo>
                  <a:pt x="2239" y="706"/>
                  <a:pt x="2263" y="829"/>
                  <a:pt x="2310" y="941"/>
                </a:cubicBezTo>
                <a:cubicBezTo>
                  <a:pt x="2333" y="996"/>
                  <a:pt x="2368" y="1040"/>
                  <a:pt x="2401" y="1089"/>
                </a:cubicBezTo>
                <a:cubicBezTo>
                  <a:pt x="2439" y="1146"/>
                  <a:pt x="2465" y="1208"/>
                  <a:pt x="2514" y="1257"/>
                </a:cubicBezTo>
                <a:cubicBezTo>
                  <a:pt x="2519" y="1272"/>
                  <a:pt x="2531" y="1284"/>
                  <a:pt x="2535" y="1299"/>
                </a:cubicBezTo>
                <a:cubicBezTo>
                  <a:pt x="2566" y="1415"/>
                  <a:pt x="2529" y="1353"/>
                  <a:pt x="2563" y="1405"/>
                </a:cubicBezTo>
                <a:cubicBezTo>
                  <a:pt x="2560" y="1519"/>
                  <a:pt x="2571" y="1766"/>
                  <a:pt x="2464" y="1868"/>
                </a:cubicBezTo>
                <a:cubicBezTo>
                  <a:pt x="2440" y="1917"/>
                  <a:pt x="2403" y="1950"/>
                  <a:pt x="2373" y="1995"/>
                </a:cubicBezTo>
                <a:cubicBezTo>
                  <a:pt x="2334" y="2053"/>
                  <a:pt x="2368" y="2006"/>
                  <a:pt x="2338" y="2065"/>
                </a:cubicBezTo>
                <a:cubicBezTo>
                  <a:pt x="2324" y="2092"/>
                  <a:pt x="2301" y="2112"/>
                  <a:pt x="2282" y="2135"/>
                </a:cubicBezTo>
                <a:cubicBezTo>
                  <a:pt x="2236" y="2190"/>
                  <a:pt x="2201" y="2222"/>
                  <a:pt x="2127" y="2234"/>
                </a:cubicBezTo>
                <a:cubicBezTo>
                  <a:pt x="2006" y="2282"/>
                  <a:pt x="1816" y="2266"/>
                  <a:pt x="1706" y="2269"/>
                </a:cubicBezTo>
                <a:cubicBezTo>
                  <a:pt x="1622" y="2274"/>
                  <a:pt x="1537" y="2275"/>
                  <a:pt x="1453" y="2283"/>
                </a:cubicBezTo>
                <a:cubicBezTo>
                  <a:pt x="1414" y="2287"/>
                  <a:pt x="1368" y="2306"/>
                  <a:pt x="1327" y="2311"/>
                </a:cubicBezTo>
                <a:cubicBezTo>
                  <a:pt x="1231" y="2309"/>
                  <a:pt x="1135" y="2310"/>
                  <a:pt x="1039" y="2304"/>
                </a:cubicBezTo>
                <a:cubicBezTo>
                  <a:pt x="1023" y="2303"/>
                  <a:pt x="984" y="2274"/>
                  <a:pt x="968" y="2269"/>
                </a:cubicBezTo>
                <a:cubicBezTo>
                  <a:pt x="926" y="2255"/>
                  <a:pt x="884" y="2241"/>
                  <a:pt x="842" y="2227"/>
                </a:cubicBezTo>
                <a:cubicBezTo>
                  <a:pt x="798" y="2183"/>
                  <a:pt x="742" y="2158"/>
                  <a:pt x="694" y="2121"/>
                </a:cubicBezTo>
                <a:cubicBezTo>
                  <a:pt x="664" y="2097"/>
                  <a:pt x="635" y="2065"/>
                  <a:pt x="603" y="2044"/>
                </a:cubicBezTo>
                <a:cubicBezTo>
                  <a:pt x="556" y="2013"/>
                  <a:pt x="608" y="2065"/>
                  <a:pt x="561" y="2023"/>
                </a:cubicBezTo>
                <a:cubicBezTo>
                  <a:pt x="530" y="1996"/>
                  <a:pt x="508" y="1958"/>
                  <a:pt x="477" y="1932"/>
                </a:cubicBezTo>
                <a:cubicBezTo>
                  <a:pt x="435" y="1897"/>
                  <a:pt x="393" y="1866"/>
                  <a:pt x="357" y="1826"/>
                </a:cubicBezTo>
                <a:cubicBezTo>
                  <a:pt x="341" y="1809"/>
                  <a:pt x="308" y="1777"/>
                  <a:pt x="308" y="1777"/>
                </a:cubicBezTo>
                <a:cubicBezTo>
                  <a:pt x="289" y="1719"/>
                  <a:pt x="260" y="1690"/>
                  <a:pt x="224" y="1644"/>
                </a:cubicBezTo>
                <a:cubicBezTo>
                  <a:pt x="202" y="1616"/>
                  <a:pt x="189" y="1580"/>
                  <a:pt x="168" y="1552"/>
                </a:cubicBezTo>
                <a:cubicBezTo>
                  <a:pt x="148" y="1525"/>
                  <a:pt x="129" y="1505"/>
                  <a:pt x="111" y="1475"/>
                </a:cubicBezTo>
                <a:cubicBezTo>
                  <a:pt x="103" y="1443"/>
                  <a:pt x="87" y="1412"/>
                  <a:pt x="69" y="1384"/>
                </a:cubicBezTo>
                <a:cubicBezTo>
                  <a:pt x="62" y="1347"/>
                  <a:pt x="53" y="1315"/>
                  <a:pt x="48" y="1278"/>
                </a:cubicBezTo>
                <a:cubicBezTo>
                  <a:pt x="52" y="1050"/>
                  <a:pt x="0" y="820"/>
                  <a:pt x="175" y="653"/>
                </a:cubicBezTo>
                <a:cubicBezTo>
                  <a:pt x="197" y="609"/>
                  <a:pt x="225" y="568"/>
                  <a:pt x="252" y="527"/>
                </a:cubicBezTo>
                <a:cubicBezTo>
                  <a:pt x="261" y="514"/>
                  <a:pt x="262" y="496"/>
                  <a:pt x="273" y="485"/>
                </a:cubicBezTo>
                <a:cubicBezTo>
                  <a:pt x="278" y="480"/>
                  <a:pt x="287" y="481"/>
                  <a:pt x="294" y="478"/>
                </a:cubicBezTo>
                <a:cubicBezTo>
                  <a:pt x="341" y="456"/>
                  <a:pt x="339" y="456"/>
                  <a:pt x="371" y="435"/>
                </a:cubicBezTo>
                <a:cubicBezTo>
                  <a:pt x="387" y="386"/>
                  <a:pt x="371" y="398"/>
                  <a:pt x="406" y="386"/>
                </a:cubicBezTo>
                <a:cubicBezTo>
                  <a:pt x="416" y="355"/>
                  <a:pt x="420" y="368"/>
                  <a:pt x="385" y="351"/>
                </a:cubicBez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095107" name="Group 3"/>
          <p:cNvGrpSpPr>
            <a:grpSpLocks/>
          </p:cNvGrpSpPr>
          <p:nvPr/>
        </p:nvGrpSpPr>
        <p:grpSpPr bwMode="auto">
          <a:xfrm>
            <a:off x="4760913" y="2722563"/>
            <a:ext cx="3467100" cy="879475"/>
            <a:chOff x="3119" y="1715"/>
            <a:chExt cx="2184" cy="554"/>
          </a:xfrm>
        </p:grpSpPr>
        <p:sp>
          <p:nvSpPr>
            <p:cNvPr id="20544" name="Rectangle 4"/>
            <p:cNvSpPr>
              <a:spLocks noChangeArrowheads="1"/>
            </p:cNvSpPr>
            <p:nvPr/>
          </p:nvSpPr>
          <p:spPr bwMode="auto">
            <a:xfrm>
              <a:off x="3119" y="1715"/>
              <a:ext cx="2184" cy="554"/>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GB" altLang="en-US"/>
            </a:p>
          </p:txBody>
        </p:sp>
        <p:sp>
          <p:nvSpPr>
            <p:cNvPr id="20545" name="Oval 5"/>
            <p:cNvSpPr>
              <a:spLocks noChangeArrowheads="1"/>
            </p:cNvSpPr>
            <p:nvPr/>
          </p:nvSpPr>
          <p:spPr bwMode="auto">
            <a:xfrm>
              <a:off x="3383" y="1771"/>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46" name="Oval 6"/>
            <p:cNvSpPr>
              <a:spLocks noChangeArrowheads="1"/>
            </p:cNvSpPr>
            <p:nvPr/>
          </p:nvSpPr>
          <p:spPr bwMode="auto">
            <a:xfrm>
              <a:off x="3667" y="1771"/>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47" name="Oval 7"/>
            <p:cNvSpPr>
              <a:spLocks noChangeArrowheads="1"/>
            </p:cNvSpPr>
            <p:nvPr/>
          </p:nvSpPr>
          <p:spPr bwMode="auto">
            <a:xfrm>
              <a:off x="3342" y="2054"/>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48" name="Oval 8"/>
            <p:cNvSpPr>
              <a:spLocks noChangeArrowheads="1"/>
            </p:cNvSpPr>
            <p:nvPr/>
          </p:nvSpPr>
          <p:spPr bwMode="auto">
            <a:xfrm>
              <a:off x="3625" y="2054"/>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49" name="Oval 9"/>
            <p:cNvSpPr>
              <a:spLocks noChangeArrowheads="1"/>
            </p:cNvSpPr>
            <p:nvPr/>
          </p:nvSpPr>
          <p:spPr bwMode="auto">
            <a:xfrm>
              <a:off x="3911" y="2054"/>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0" name="Oval 10"/>
            <p:cNvSpPr>
              <a:spLocks noChangeArrowheads="1"/>
            </p:cNvSpPr>
            <p:nvPr/>
          </p:nvSpPr>
          <p:spPr bwMode="auto">
            <a:xfrm>
              <a:off x="3979" y="1771"/>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1" name="Oval 11"/>
            <p:cNvSpPr>
              <a:spLocks noChangeArrowheads="1"/>
            </p:cNvSpPr>
            <p:nvPr/>
          </p:nvSpPr>
          <p:spPr bwMode="auto">
            <a:xfrm>
              <a:off x="4376" y="1771"/>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2" name="Oval 12"/>
            <p:cNvSpPr>
              <a:spLocks noChangeArrowheads="1"/>
            </p:cNvSpPr>
            <p:nvPr/>
          </p:nvSpPr>
          <p:spPr bwMode="auto">
            <a:xfrm>
              <a:off x="4192" y="2054"/>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3" name="Oval 13"/>
            <p:cNvSpPr>
              <a:spLocks noChangeArrowheads="1"/>
            </p:cNvSpPr>
            <p:nvPr/>
          </p:nvSpPr>
          <p:spPr bwMode="auto">
            <a:xfrm>
              <a:off x="4475" y="2054"/>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4" name="Oval 14"/>
            <p:cNvSpPr>
              <a:spLocks noChangeArrowheads="1"/>
            </p:cNvSpPr>
            <p:nvPr/>
          </p:nvSpPr>
          <p:spPr bwMode="auto">
            <a:xfrm>
              <a:off x="4758" y="2054"/>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5" name="Oval 15"/>
            <p:cNvSpPr>
              <a:spLocks noChangeArrowheads="1"/>
            </p:cNvSpPr>
            <p:nvPr/>
          </p:nvSpPr>
          <p:spPr bwMode="auto">
            <a:xfrm>
              <a:off x="5043" y="2047"/>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sp>
          <p:nvSpPr>
            <p:cNvPr id="20556" name="Oval 16"/>
            <p:cNvSpPr>
              <a:spLocks noChangeArrowheads="1"/>
            </p:cNvSpPr>
            <p:nvPr/>
          </p:nvSpPr>
          <p:spPr bwMode="auto">
            <a:xfrm>
              <a:off x="4744" y="1742"/>
              <a:ext cx="141" cy="142"/>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b="1">
                <a:solidFill>
                  <a:schemeClr val="bg1"/>
                </a:solidFill>
              </a:endParaRPr>
            </a:p>
          </p:txBody>
        </p:sp>
        <p:cxnSp>
          <p:nvCxnSpPr>
            <p:cNvPr id="20557" name="AutoShape 17"/>
            <p:cNvCxnSpPr>
              <a:cxnSpLocks noChangeShapeType="1"/>
              <a:stCxn id="20550" idx="6"/>
              <a:endCxn id="20551" idx="2"/>
            </p:cNvCxnSpPr>
            <p:nvPr/>
          </p:nvCxnSpPr>
          <p:spPr bwMode="auto">
            <a:xfrm>
              <a:off x="4120" y="1842"/>
              <a:ext cx="256"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58" name="AutoShape 18"/>
            <p:cNvCxnSpPr>
              <a:cxnSpLocks noChangeShapeType="1"/>
              <a:stCxn id="20551" idx="3"/>
              <a:endCxn id="20552" idx="0"/>
            </p:cNvCxnSpPr>
            <p:nvPr/>
          </p:nvCxnSpPr>
          <p:spPr bwMode="auto">
            <a:xfrm flipH="1">
              <a:off x="4263" y="1892"/>
              <a:ext cx="134" cy="1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59" name="AutoShape 19"/>
            <p:cNvCxnSpPr>
              <a:cxnSpLocks noChangeShapeType="1"/>
              <a:stCxn id="20551" idx="4"/>
              <a:endCxn id="20553" idx="0"/>
            </p:cNvCxnSpPr>
            <p:nvPr/>
          </p:nvCxnSpPr>
          <p:spPr bwMode="auto">
            <a:xfrm>
              <a:off x="4447" y="1913"/>
              <a:ext cx="99" cy="1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60" name="AutoShape 20"/>
            <p:cNvCxnSpPr>
              <a:cxnSpLocks noChangeShapeType="1"/>
              <a:stCxn id="20545" idx="4"/>
              <a:endCxn id="20547" idx="0"/>
            </p:cNvCxnSpPr>
            <p:nvPr/>
          </p:nvCxnSpPr>
          <p:spPr bwMode="auto">
            <a:xfrm flipH="1">
              <a:off x="3413" y="1913"/>
              <a:ext cx="41" cy="1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61" name="AutoShape 21"/>
            <p:cNvCxnSpPr>
              <a:cxnSpLocks noChangeShapeType="1"/>
              <a:stCxn id="20545" idx="4"/>
              <a:endCxn id="20548" idx="1"/>
            </p:cNvCxnSpPr>
            <p:nvPr/>
          </p:nvCxnSpPr>
          <p:spPr bwMode="auto">
            <a:xfrm>
              <a:off x="3454" y="1913"/>
              <a:ext cx="192" cy="1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62" name="AutoShape 22"/>
            <p:cNvCxnSpPr>
              <a:cxnSpLocks noChangeShapeType="1"/>
              <a:stCxn id="20546" idx="4"/>
              <a:endCxn id="20549" idx="0"/>
            </p:cNvCxnSpPr>
            <p:nvPr/>
          </p:nvCxnSpPr>
          <p:spPr bwMode="auto">
            <a:xfrm>
              <a:off x="3738" y="1913"/>
              <a:ext cx="244" cy="1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63" name="AutoShape 23"/>
            <p:cNvCxnSpPr>
              <a:cxnSpLocks noChangeShapeType="1"/>
              <a:stCxn id="20556" idx="4"/>
              <a:endCxn id="20554" idx="0"/>
            </p:cNvCxnSpPr>
            <p:nvPr/>
          </p:nvCxnSpPr>
          <p:spPr bwMode="auto">
            <a:xfrm>
              <a:off x="4815" y="1884"/>
              <a:ext cx="14" cy="17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64" name="AutoShape 24"/>
            <p:cNvCxnSpPr>
              <a:cxnSpLocks noChangeShapeType="1"/>
              <a:stCxn id="20556" idx="5"/>
              <a:endCxn id="20555" idx="1"/>
            </p:cNvCxnSpPr>
            <p:nvPr/>
          </p:nvCxnSpPr>
          <p:spPr bwMode="auto">
            <a:xfrm>
              <a:off x="4864" y="1863"/>
              <a:ext cx="200" cy="20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65" name="Text Box 25"/>
            <p:cNvSpPr txBox="1">
              <a:spLocks noChangeArrowheads="1"/>
            </p:cNvSpPr>
            <p:nvPr/>
          </p:nvSpPr>
          <p:spPr bwMode="auto">
            <a:xfrm>
              <a:off x="3539" y="1881"/>
              <a:ext cx="12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Service Architecture</a:t>
              </a:r>
            </a:p>
          </p:txBody>
        </p:sp>
      </p:grpSp>
      <p:sp>
        <p:nvSpPr>
          <p:cNvPr id="2095130" name="Oval 26"/>
          <p:cNvSpPr>
            <a:spLocks noChangeArrowheads="1"/>
          </p:cNvSpPr>
          <p:nvPr/>
        </p:nvSpPr>
        <p:spPr bwMode="auto">
          <a:xfrm>
            <a:off x="1546225" y="2549525"/>
            <a:ext cx="614363" cy="627063"/>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sv-SE" altLang="en-US" sz="1200" b="1">
                <a:solidFill>
                  <a:schemeClr val="bg1"/>
                </a:solidFill>
              </a:rPr>
              <a:t>Service</a:t>
            </a:r>
          </a:p>
        </p:txBody>
      </p:sp>
      <p:sp>
        <p:nvSpPr>
          <p:cNvPr id="2095131" name="Oval 27"/>
          <p:cNvSpPr>
            <a:spLocks noChangeArrowheads="1"/>
          </p:cNvSpPr>
          <p:nvPr/>
        </p:nvSpPr>
        <p:spPr bwMode="auto">
          <a:xfrm>
            <a:off x="3078163" y="3189288"/>
            <a:ext cx="614362" cy="628650"/>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sv-SE" altLang="en-US" sz="1200" b="1">
                <a:solidFill>
                  <a:schemeClr val="bg1"/>
                </a:solidFill>
              </a:rPr>
              <a:t>Service</a:t>
            </a:r>
          </a:p>
        </p:txBody>
      </p:sp>
      <p:sp>
        <p:nvSpPr>
          <p:cNvPr id="2095132" name="Oval 28"/>
          <p:cNvSpPr>
            <a:spLocks noChangeArrowheads="1"/>
          </p:cNvSpPr>
          <p:nvPr/>
        </p:nvSpPr>
        <p:spPr bwMode="auto">
          <a:xfrm>
            <a:off x="1943100" y="3482975"/>
            <a:ext cx="614363" cy="627063"/>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sv-SE" altLang="en-US" sz="1200" b="1">
                <a:solidFill>
                  <a:schemeClr val="bg1"/>
                </a:solidFill>
              </a:rPr>
              <a:t>Service</a:t>
            </a:r>
          </a:p>
        </p:txBody>
      </p:sp>
      <p:sp>
        <p:nvSpPr>
          <p:cNvPr id="2095133" name="Oval 29"/>
          <p:cNvSpPr>
            <a:spLocks noChangeArrowheads="1"/>
          </p:cNvSpPr>
          <p:nvPr/>
        </p:nvSpPr>
        <p:spPr bwMode="auto">
          <a:xfrm>
            <a:off x="3048000" y="1984375"/>
            <a:ext cx="612775" cy="627063"/>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sv-SE" altLang="en-US" sz="1200" b="1">
                <a:solidFill>
                  <a:schemeClr val="bg1"/>
                </a:solidFill>
              </a:rPr>
              <a:t>Service</a:t>
            </a:r>
          </a:p>
        </p:txBody>
      </p:sp>
      <p:cxnSp>
        <p:nvCxnSpPr>
          <p:cNvPr id="2095134" name="AutoShape 30"/>
          <p:cNvCxnSpPr>
            <a:cxnSpLocks noChangeShapeType="1"/>
            <a:stCxn id="2095130" idx="6"/>
            <a:endCxn id="2095133" idx="2"/>
          </p:cNvCxnSpPr>
          <p:nvPr/>
        </p:nvCxnSpPr>
        <p:spPr bwMode="auto">
          <a:xfrm flipV="1">
            <a:off x="2160588" y="2298700"/>
            <a:ext cx="887412" cy="5635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5135" name="AutoShape 31"/>
          <p:cNvCxnSpPr>
            <a:cxnSpLocks noChangeShapeType="1"/>
            <a:stCxn id="2095130" idx="6"/>
            <a:endCxn id="2095131" idx="2"/>
          </p:cNvCxnSpPr>
          <p:nvPr/>
        </p:nvCxnSpPr>
        <p:spPr bwMode="auto">
          <a:xfrm>
            <a:off x="2160588" y="2863850"/>
            <a:ext cx="917575" cy="6397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5136" name="AutoShape 32"/>
          <p:cNvCxnSpPr>
            <a:cxnSpLocks noChangeShapeType="1"/>
            <a:stCxn id="2095131" idx="2"/>
            <a:endCxn id="2095132" idx="6"/>
          </p:cNvCxnSpPr>
          <p:nvPr/>
        </p:nvCxnSpPr>
        <p:spPr bwMode="auto">
          <a:xfrm flipH="1">
            <a:off x="2557463" y="3503613"/>
            <a:ext cx="520700" cy="2936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5137" name="AutoShape 33"/>
          <p:cNvSpPr>
            <a:spLocks noChangeArrowheads="1"/>
          </p:cNvSpPr>
          <p:nvPr/>
        </p:nvSpPr>
        <p:spPr bwMode="auto">
          <a:xfrm>
            <a:off x="4314825" y="2976563"/>
            <a:ext cx="725488" cy="346075"/>
          </a:xfrm>
          <a:prstGeom prst="rightArrow">
            <a:avLst>
              <a:gd name="adj1" fmla="val 50000"/>
              <a:gd name="adj2" fmla="val 52408"/>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GB" altLang="en-US"/>
          </a:p>
        </p:txBody>
      </p:sp>
      <p:sp>
        <p:nvSpPr>
          <p:cNvPr id="2095139" name="Text Box 35"/>
          <p:cNvSpPr txBox="1">
            <a:spLocks noChangeArrowheads="1"/>
          </p:cNvSpPr>
          <p:nvPr/>
        </p:nvSpPr>
        <p:spPr bwMode="auto">
          <a:xfrm>
            <a:off x="2336800" y="2036763"/>
            <a:ext cx="7239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Finance</a:t>
            </a:r>
          </a:p>
        </p:txBody>
      </p:sp>
      <p:sp>
        <p:nvSpPr>
          <p:cNvPr id="2095140" name="Text Box 36"/>
          <p:cNvSpPr txBox="1">
            <a:spLocks noChangeArrowheads="1"/>
          </p:cNvSpPr>
          <p:nvPr/>
        </p:nvSpPr>
        <p:spPr bwMode="auto">
          <a:xfrm>
            <a:off x="2865438" y="3956050"/>
            <a:ext cx="9429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Distribution</a:t>
            </a:r>
          </a:p>
        </p:txBody>
      </p:sp>
      <p:sp>
        <p:nvSpPr>
          <p:cNvPr id="2095141" name="Text Box 37"/>
          <p:cNvSpPr txBox="1">
            <a:spLocks noChangeArrowheads="1"/>
          </p:cNvSpPr>
          <p:nvPr/>
        </p:nvSpPr>
        <p:spPr bwMode="auto">
          <a:xfrm>
            <a:off x="787400" y="3983038"/>
            <a:ext cx="11461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Manufacturing</a:t>
            </a:r>
          </a:p>
        </p:txBody>
      </p:sp>
      <p:pic>
        <p:nvPicPr>
          <p:cNvPr id="2095142" name="Picture 38" descr="bs00882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25" y="1425575"/>
            <a:ext cx="615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5143" name="Picture 39" descr="j02956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4259263"/>
            <a:ext cx="7699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5144" name="Picture 40" descr="j032959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6375" y="4191000"/>
            <a:ext cx="658813"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95145" name="AutoShape 41"/>
          <p:cNvCxnSpPr>
            <a:cxnSpLocks noChangeShapeType="1"/>
            <a:stCxn id="20519" idx="2"/>
            <a:endCxn id="20545" idx="0"/>
          </p:cNvCxnSpPr>
          <p:nvPr/>
        </p:nvCxnSpPr>
        <p:spPr bwMode="auto">
          <a:xfrm>
            <a:off x="5222875" y="2513013"/>
            <a:ext cx="69850" cy="298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95146"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17763"/>
            <a:ext cx="5365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5147" name="Text Box 43"/>
          <p:cNvSpPr txBox="1">
            <a:spLocks noChangeArrowheads="1"/>
          </p:cNvSpPr>
          <p:nvPr/>
        </p:nvSpPr>
        <p:spPr bwMode="auto">
          <a:xfrm>
            <a:off x="715963" y="2984500"/>
            <a:ext cx="647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i="1"/>
              <a:t>Supply</a:t>
            </a:r>
          </a:p>
        </p:txBody>
      </p:sp>
      <p:sp>
        <p:nvSpPr>
          <p:cNvPr id="2095148" name="Freeform 44"/>
          <p:cNvSpPr>
            <a:spLocks/>
          </p:cNvSpPr>
          <p:nvPr/>
        </p:nvSpPr>
        <p:spPr bwMode="auto">
          <a:xfrm>
            <a:off x="727075" y="1695450"/>
            <a:ext cx="1738313" cy="2308225"/>
          </a:xfrm>
          <a:custGeom>
            <a:avLst/>
            <a:gdLst>
              <a:gd name="T0" fmla="*/ 2147483646 w 1095"/>
              <a:gd name="T1" fmla="*/ 0 h 1454"/>
              <a:gd name="T2" fmla="*/ 2147483646 w 1095"/>
              <a:gd name="T3" fmla="*/ 2147483646 h 1454"/>
              <a:gd name="T4" fmla="*/ 2147483646 w 1095"/>
              <a:gd name="T5" fmla="*/ 2147483646 h 1454"/>
              <a:gd name="T6" fmla="*/ 0 w 1095"/>
              <a:gd name="T7" fmla="*/ 2147483646 h 1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5" h="1454">
                <a:moveTo>
                  <a:pt x="583" y="0"/>
                </a:moveTo>
                <a:cubicBezTo>
                  <a:pt x="659" y="88"/>
                  <a:pt x="1007" y="329"/>
                  <a:pt x="1038" y="527"/>
                </a:cubicBezTo>
                <a:cubicBezTo>
                  <a:pt x="1095" y="685"/>
                  <a:pt x="933" y="1031"/>
                  <a:pt x="771" y="1187"/>
                </a:cubicBezTo>
                <a:cubicBezTo>
                  <a:pt x="609" y="1343"/>
                  <a:pt x="161" y="1398"/>
                  <a:pt x="0" y="1454"/>
                </a:cubicBez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5149" name="Freeform 45"/>
          <p:cNvSpPr>
            <a:spLocks/>
          </p:cNvSpPr>
          <p:nvPr/>
        </p:nvSpPr>
        <p:spPr bwMode="auto">
          <a:xfrm>
            <a:off x="2263775" y="3133725"/>
            <a:ext cx="525463" cy="2052638"/>
          </a:xfrm>
          <a:custGeom>
            <a:avLst/>
            <a:gdLst>
              <a:gd name="T0" fmla="*/ 0 w 331"/>
              <a:gd name="T1" fmla="*/ 0 h 1293"/>
              <a:gd name="T2" fmla="*/ 2147483646 w 331"/>
              <a:gd name="T3" fmla="*/ 2147483646 h 1293"/>
              <a:gd name="T4" fmla="*/ 2147483646 w 331"/>
              <a:gd name="T5" fmla="*/ 2147483646 h 1293"/>
              <a:gd name="T6" fmla="*/ 2147483646 w 331"/>
              <a:gd name="T7" fmla="*/ 2147483646 h 12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1" h="1293">
                <a:moveTo>
                  <a:pt x="0" y="0"/>
                </a:moveTo>
                <a:cubicBezTo>
                  <a:pt x="37" y="44"/>
                  <a:pt x="172" y="128"/>
                  <a:pt x="225" y="267"/>
                </a:cubicBezTo>
                <a:cubicBezTo>
                  <a:pt x="278" y="406"/>
                  <a:pt x="301" y="665"/>
                  <a:pt x="316" y="836"/>
                </a:cubicBezTo>
                <a:cubicBezTo>
                  <a:pt x="331" y="1007"/>
                  <a:pt x="316" y="1198"/>
                  <a:pt x="316" y="1293"/>
                </a:cubicBez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5150" name="Freeform 46"/>
          <p:cNvSpPr>
            <a:spLocks/>
          </p:cNvSpPr>
          <p:nvPr/>
        </p:nvSpPr>
        <p:spPr bwMode="auto">
          <a:xfrm>
            <a:off x="2386013" y="2532063"/>
            <a:ext cx="1606550" cy="492125"/>
          </a:xfrm>
          <a:custGeom>
            <a:avLst/>
            <a:gdLst>
              <a:gd name="T0" fmla="*/ 0 w 1012"/>
              <a:gd name="T1" fmla="*/ 2147483646 h 310"/>
              <a:gd name="T2" fmla="*/ 2147483646 w 1012"/>
              <a:gd name="T3" fmla="*/ 2147483646 h 310"/>
              <a:gd name="T4" fmla="*/ 2147483646 w 1012"/>
              <a:gd name="T5" fmla="*/ 0 h 310"/>
              <a:gd name="T6" fmla="*/ 0 60000 65536"/>
              <a:gd name="T7" fmla="*/ 0 60000 65536"/>
              <a:gd name="T8" fmla="*/ 0 60000 65536"/>
            </a:gdLst>
            <a:ahLst/>
            <a:cxnLst>
              <a:cxn ang="T6">
                <a:pos x="T0" y="T1"/>
              </a:cxn>
              <a:cxn ang="T7">
                <a:pos x="T2" y="T3"/>
              </a:cxn>
              <a:cxn ang="T8">
                <a:pos x="T4" y="T5"/>
              </a:cxn>
            </a:cxnLst>
            <a:rect l="0" t="0" r="r" b="b"/>
            <a:pathLst>
              <a:path w="1012" h="310">
                <a:moveTo>
                  <a:pt x="0" y="11"/>
                </a:moveTo>
                <a:cubicBezTo>
                  <a:pt x="109" y="50"/>
                  <a:pt x="357" y="310"/>
                  <a:pt x="653" y="253"/>
                </a:cubicBezTo>
                <a:cubicBezTo>
                  <a:pt x="906" y="197"/>
                  <a:pt x="937" y="53"/>
                  <a:pt x="1012" y="0"/>
                </a:cubicBez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5151" name="Text Box 47"/>
          <p:cNvSpPr txBox="1">
            <a:spLocks noChangeArrowheads="1"/>
          </p:cNvSpPr>
          <p:nvPr/>
        </p:nvSpPr>
        <p:spPr bwMode="auto">
          <a:xfrm>
            <a:off x="4989513" y="4867275"/>
            <a:ext cx="3662362"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t>Service virtualizes how that capability is performed, and where and by whom the resources are provided, enabling multiple providers and consumers to participate together in shared business activities.</a:t>
            </a:r>
          </a:p>
        </p:txBody>
      </p:sp>
      <p:grpSp>
        <p:nvGrpSpPr>
          <p:cNvPr id="2095152" name="Group 48"/>
          <p:cNvGrpSpPr>
            <a:grpSpLocks/>
          </p:cNvGrpSpPr>
          <p:nvPr/>
        </p:nvGrpSpPr>
        <p:grpSpPr bwMode="auto">
          <a:xfrm>
            <a:off x="4948238" y="1455738"/>
            <a:ext cx="3162300" cy="3340100"/>
            <a:chOff x="3237" y="917"/>
            <a:chExt cx="1992" cy="2104"/>
          </a:xfrm>
        </p:grpSpPr>
        <p:sp>
          <p:nvSpPr>
            <p:cNvPr id="20512" name="Text Box 49"/>
            <p:cNvSpPr txBox="1">
              <a:spLocks noChangeArrowheads="1"/>
            </p:cNvSpPr>
            <p:nvPr/>
          </p:nvSpPr>
          <p:spPr bwMode="auto">
            <a:xfrm>
              <a:off x="3298"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3" name="Text Box 50"/>
            <p:cNvSpPr txBox="1">
              <a:spLocks noChangeArrowheads="1"/>
            </p:cNvSpPr>
            <p:nvPr/>
          </p:nvSpPr>
          <p:spPr bwMode="auto">
            <a:xfrm>
              <a:off x="3582"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4" name="Text Box 51"/>
            <p:cNvSpPr txBox="1">
              <a:spLocks noChangeArrowheads="1"/>
            </p:cNvSpPr>
            <p:nvPr/>
          </p:nvSpPr>
          <p:spPr bwMode="auto">
            <a:xfrm>
              <a:off x="3865"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5" name="Text Box 52"/>
            <p:cNvSpPr txBox="1">
              <a:spLocks noChangeArrowheads="1"/>
            </p:cNvSpPr>
            <p:nvPr/>
          </p:nvSpPr>
          <p:spPr bwMode="auto">
            <a:xfrm>
              <a:off x="4149"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6" name="Text Box 53"/>
            <p:cNvSpPr txBox="1">
              <a:spLocks noChangeArrowheads="1"/>
            </p:cNvSpPr>
            <p:nvPr/>
          </p:nvSpPr>
          <p:spPr bwMode="auto">
            <a:xfrm>
              <a:off x="4432"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7" name="Text Box 54"/>
            <p:cNvSpPr txBox="1">
              <a:spLocks noChangeArrowheads="1"/>
            </p:cNvSpPr>
            <p:nvPr/>
          </p:nvSpPr>
          <p:spPr bwMode="auto">
            <a:xfrm>
              <a:off x="4716"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8" name="Text Box 55"/>
            <p:cNvSpPr txBox="1">
              <a:spLocks noChangeArrowheads="1"/>
            </p:cNvSpPr>
            <p:nvPr/>
          </p:nvSpPr>
          <p:spPr bwMode="auto">
            <a:xfrm>
              <a:off x="4999" y="2388"/>
              <a:ext cx="230" cy="2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19" name="Text Box 56"/>
            <p:cNvSpPr txBox="1">
              <a:spLocks noChangeArrowheads="1"/>
            </p:cNvSpPr>
            <p:nvPr/>
          </p:nvSpPr>
          <p:spPr bwMode="auto">
            <a:xfrm>
              <a:off x="3295"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20" name="Text Box 57"/>
            <p:cNvSpPr txBox="1">
              <a:spLocks noChangeArrowheads="1"/>
            </p:cNvSpPr>
            <p:nvPr/>
          </p:nvSpPr>
          <p:spPr bwMode="auto">
            <a:xfrm>
              <a:off x="3579"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21" name="Text Box 58"/>
            <p:cNvSpPr txBox="1">
              <a:spLocks noChangeArrowheads="1"/>
            </p:cNvSpPr>
            <p:nvPr/>
          </p:nvSpPr>
          <p:spPr bwMode="auto">
            <a:xfrm>
              <a:off x="3862"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22" name="Text Box 59"/>
            <p:cNvSpPr txBox="1">
              <a:spLocks noChangeArrowheads="1"/>
            </p:cNvSpPr>
            <p:nvPr/>
          </p:nvSpPr>
          <p:spPr bwMode="auto">
            <a:xfrm>
              <a:off x="4146"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23" name="Text Box 60"/>
            <p:cNvSpPr txBox="1">
              <a:spLocks noChangeArrowheads="1"/>
            </p:cNvSpPr>
            <p:nvPr/>
          </p:nvSpPr>
          <p:spPr bwMode="auto">
            <a:xfrm>
              <a:off x="4429"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24" name="Text Box 61"/>
            <p:cNvSpPr txBox="1">
              <a:spLocks noChangeArrowheads="1"/>
            </p:cNvSpPr>
            <p:nvPr/>
          </p:nvSpPr>
          <p:spPr bwMode="auto">
            <a:xfrm>
              <a:off x="4713"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525" name="Text Box 62"/>
            <p:cNvSpPr txBox="1">
              <a:spLocks noChangeArrowheads="1"/>
            </p:cNvSpPr>
            <p:nvPr/>
          </p:nvSpPr>
          <p:spPr bwMode="auto">
            <a:xfrm>
              <a:off x="4996" y="1346"/>
              <a:ext cx="230" cy="237"/>
            </a:xfrm>
            <a:prstGeom prst="rect">
              <a:avLst/>
            </a:prstGeom>
            <a:solidFill>
              <a:srgbClr val="FFDBB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cxnSp>
          <p:nvCxnSpPr>
            <p:cNvPr id="20526" name="AutoShape 63"/>
            <p:cNvCxnSpPr>
              <a:cxnSpLocks noChangeShapeType="1"/>
              <a:stCxn id="20519" idx="2"/>
              <a:endCxn id="20546" idx="0"/>
            </p:cNvCxnSpPr>
            <p:nvPr/>
          </p:nvCxnSpPr>
          <p:spPr bwMode="auto">
            <a:xfrm>
              <a:off x="3410" y="1583"/>
              <a:ext cx="328" cy="1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7" name="AutoShape 64"/>
            <p:cNvCxnSpPr>
              <a:cxnSpLocks noChangeShapeType="1"/>
              <a:stCxn id="20520" idx="2"/>
              <a:endCxn id="20545" idx="0"/>
            </p:cNvCxnSpPr>
            <p:nvPr/>
          </p:nvCxnSpPr>
          <p:spPr bwMode="auto">
            <a:xfrm flipH="1">
              <a:off x="3454" y="1583"/>
              <a:ext cx="240" cy="1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8" name="AutoShape 65"/>
            <p:cNvCxnSpPr>
              <a:cxnSpLocks noChangeShapeType="1"/>
              <a:stCxn id="20521" idx="2"/>
              <a:endCxn id="20546" idx="0"/>
            </p:cNvCxnSpPr>
            <p:nvPr/>
          </p:nvCxnSpPr>
          <p:spPr bwMode="auto">
            <a:xfrm flipH="1">
              <a:off x="3738" y="1583"/>
              <a:ext cx="239" cy="1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9" name="AutoShape 66"/>
            <p:cNvCxnSpPr>
              <a:cxnSpLocks noChangeShapeType="1"/>
              <a:stCxn id="20522" idx="2"/>
              <a:endCxn id="20550" idx="0"/>
            </p:cNvCxnSpPr>
            <p:nvPr/>
          </p:nvCxnSpPr>
          <p:spPr bwMode="auto">
            <a:xfrm flipH="1">
              <a:off x="4050" y="1583"/>
              <a:ext cx="211" cy="1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0" name="AutoShape 67"/>
            <p:cNvCxnSpPr>
              <a:cxnSpLocks noChangeShapeType="1"/>
              <a:stCxn id="20521" idx="2"/>
              <a:endCxn id="20550" idx="0"/>
            </p:cNvCxnSpPr>
            <p:nvPr/>
          </p:nvCxnSpPr>
          <p:spPr bwMode="auto">
            <a:xfrm>
              <a:off x="3977" y="1583"/>
              <a:ext cx="73" cy="1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1" name="AutoShape 68"/>
            <p:cNvCxnSpPr>
              <a:cxnSpLocks noChangeShapeType="1"/>
              <a:stCxn id="20523" idx="2"/>
              <a:endCxn id="20551" idx="0"/>
            </p:cNvCxnSpPr>
            <p:nvPr/>
          </p:nvCxnSpPr>
          <p:spPr bwMode="auto">
            <a:xfrm flipH="1">
              <a:off x="4447" y="1583"/>
              <a:ext cx="97" cy="1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2" name="AutoShape 69"/>
            <p:cNvCxnSpPr>
              <a:cxnSpLocks noChangeShapeType="1"/>
              <a:stCxn id="20523" idx="2"/>
              <a:endCxn id="20556" idx="0"/>
            </p:cNvCxnSpPr>
            <p:nvPr/>
          </p:nvCxnSpPr>
          <p:spPr bwMode="auto">
            <a:xfrm>
              <a:off x="4544" y="1583"/>
              <a:ext cx="271" cy="1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3" name="AutoShape 70"/>
            <p:cNvCxnSpPr>
              <a:cxnSpLocks noChangeShapeType="1"/>
              <a:stCxn id="20524" idx="2"/>
              <a:endCxn id="20556" idx="0"/>
            </p:cNvCxnSpPr>
            <p:nvPr/>
          </p:nvCxnSpPr>
          <p:spPr bwMode="auto">
            <a:xfrm flipH="1">
              <a:off x="4815" y="1583"/>
              <a:ext cx="13" cy="1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4" name="AutoShape 71"/>
            <p:cNvCxnSpPr>
              <a:cxnSpLocks noChangeShapeType="1"/>
              <a:stCxn id="20525" idx="2"/>
              <a:endCxn id="20556" idx="0"/>
            </p:cNvCxnSpPr>
            <p:nvPr/>
          </p:nvCxnSpPr>
          <p:spPr bwMode="auto">
            <a:xfrm flipH="1">
              <a:off x="4815" y="1583"/>
              <a:ext cx="296" cy="1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5" name="AutoShape 72"/>
            <p:cNvCxnSpPr>
              <a:cxnSpLocks noChangeShapeType="1"/>
              <a:stCxn id="20547" idx="4"/>
              <a:endCxn id="20512" idx="0"/>
            </p:cNvCxnSpPr>
            <p:nvPr/>
          </p:nvCxnSpPr>
          <p:spPr bwMode="auto">
            <a:xfrm>
              <a:off x="3413" y="2196"/>
              <a:ext cx="0"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6" name="AutoShape 73"/>
            <p:cNvCxnSpPr>
              <a:cxnSpLocks noChangeShapeType="1"/>
              <a:stCxn id="20548" idx="4"/>
              <a:endCxn id="20513" idx="0"/>
            </p:cNvCxnSpPr>
            <p:nvPr/>
          </p:nvCxnSpPr>
          <p:spPr bwMode="auto">
            <a:xfrm>
              <a:off x="3696" y="2196"/>
              <a:ext cx="1"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7" name="AutoShape 74"/>
            <p:cNvCxnSpPr>
              <a:cxnSpLocks noChangeShapeType="1"/>
              <a:stCxn id="20549" idx="4"/>
              <a:endCxn id="20514" idx="0"/>
            </p:cNvCxnSpPr>
            <p:nvPr/>
          </p:nvCxnSpPr>
          <p:spPr bwMode="auto">
            <a:xfrm flipH="1">
              <a:off x="3980" y="2196"/>
              <a:ext cx="2"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8" name="AutoShape 75"/>
            <p:cNvCxnSpPr>
              <a:cxnSpLocks noChangeShapeType="1"/>
              <a:stCxn id="20552" idx="4"/>
              <a:endCxn id="20515" idx="0"/>
            </p:cNvCxnSpPr>
            <p:nvPr/>
          </p:nvCxnSpPr>
          <p:spPr bwMode="auto">
            <a:xfrm>
              <a:off x="4263" y="2196"/>
              <a:ext cx="1"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39" name="AutoShape 76"/>
            <p:cNvCxnSpPr>
              <a:cxnSpLocks noChangeShapeType="1"/>
              <a:stCxn id="20553" idx="4"/>
              <a:endCxn id="20516" idx="0"/>
            </p:cNvCxnSpPr>
            <p:nvPr/>
          </p:nvCxnSpPr>
          <p:spPr bwMode="auto">
            <a:xfrm>
              <a:off x="4546" y="2196"/>
              <a:ext cx="1"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40" name="AutoShape 77"/>
            <p:cNvCxnSpPr>
              <a:cxnSpLocks noChangeShapeType="1"/>
              <a:stCxn id="20554" idx="4"/>
              <a:endCxn id="20517" idx="0"/>
            </p:cNvCxnSpPr>
            <p:nvPr/>
          </p:nvCxnSpPr>
          <p:spPr bwMode="auto">
            <a:xfrm>
              <a:off x="4829" y="2196"/>
              <a:ext cx="2"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41" name="AutoShape 78"/>
            <p:cNvCxnSpPr>
              <a:cxnSpLocks noChangeShapeType="1"/>
              <a:stCxn id="20555" idx="4"/>
              <a:endCxn id="20518" idx="0"/>
            </p:cNvCxnSpPr>
            <p:nvPr/>
          </p:nvCxnSpPr>
          <p:spPr bwMode="auto">
            <a:xfrm>
              <a:off x="5114" y="2189"/>
              <a:ext cx="0" cy="19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42" name="Text Box 79"/>
            <p:cNvSpPr txBox="1">
              <a:spLocks noChangeArrowheads="1"/>
            </p:cNvSpPr>
            <p:nvPr/>
          </p:nvSpPr>
          <p:spPr bwMode="auto">
            <a:xfrm>
              <a:off x="3243" y="917"/>
              <a:ext cx="165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Multiple Service Consumers</a:t>
              </a:r>
              <a:br>
                <a:rPr lang="en-US" altLang="en-US" sz="1400" b="1"/>
              </a:br>
              <a:r>
                <a:rPr lang="en-US" altLang="en-US" sz="1400" b="1"/>
                <a:t>Multiple Business Processes</a:t>
              </a:r>
            </a:p>
          </p:txBody>
        </p:sp>
        <p:sp>
          <p:nvSpPr>
            <p:cNvPr id="20543" name="Text Box 80"/>
            <p:cNvSpPr txBox="1">
              <a:spLocks noChangeArrowheads="1"/>
            </p:cNvSpPr>
            <p:nvPr/>
          </p:nvSpPr>
          <p:spPr bwMode="auto">
            <a:xfrm>
              <a:off x="3237" y="2695"/>
              <a:ext cx="161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t>Multiple Discrete Resources</a:t>
              </a:r>
              <a:br>
                <a:rPr lang="en-US" altLang="en-US" sz="1400" b="1"/>
              </a:br>
              <a:r>
                <a:rPr lang="en-US" altLang="en-US" sz="1400" b="1"/>
                <a:t>Multiple Service Providers</a:t>
              </a:r>
            </a:p>
          </p:txBody>
        </p:sp>
      </p:grpSp>
      <p:sp>
        <p:nvSpPr>
          <p:cNvPr id="20506" name="Text Box 81"/>
          <p:cNvSpPr txBox="1">
            <a:spLocks noChangeArrowheads="1"/>
          </p:cNvSpPr>
          <p:nvPr/>
        </p:nvSpPr>
        <p:spPr bwMode="auto">
          <a:xfrm>
            <a:off x="6791325" y="6248400"/>
            <a:ext cx="2114550" cy="457200"/>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source:TietoEnator AB, Kurts Bilder</a:t>
            </a:r>
          </a:p>
        </p:txBody>
      </p:sp>
      <p:sp>
        <p:nvSpPr>
          <p:cNvPr id="2095186" name="Text Box 82"/>
          <p:cNvSpPr txBox="1">
            <a:spLocks noChangeArrowheads="1"/>
          </p:cNvSpPr>
          <p:nvPr/>
        </p:nvSpPr>
        <p:spPr bwMode="auto">
          <a:xfrm>
            <a:off x="371475" y="1257300"/>
            <a:ext cx="1885950" cy="274638"/>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Business scope</a:t>
            </a:r>
          </a:p>
        </p:txBody>
      </p:sp>
      <p:sp>
        <p:nvSpPr>
          <p:cNvPr id="2095187" name="Rectangle 83"/>
          <p:cNvSpPr>
            <a:spLocks noChangeArrowheads="1"/>
          </p:cNvSpPr>
          <p:nvPr/>
        </p:nvSpPr>
        <p:spPr bwMode="auto">
          <a:xfrm>
            <a:off x="1143000" y="5357813"/>
            <a:ext cx="3524250" cy="822325"/>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t>SOA structures the business and its systems as a set of capabilities that are offered</a:t>
            </a:r>
          </a:p>
          <a:p>
            <a:r>
              <a:rPr lang="en-US" altLang="en-US" sz="1200" b="1"/>
              <a:t>as Services, organized into a Service Architecture</a:t>
            </a:r>
          </a:p>
        </p:txBody>
      </p:sp>
      <p:sp>
        <p:nvSpPr>
          <p:cNvPr id="2095188" name="AutoShape 84"/>
          <p:cNvSpPr>
            <a:spLocks/>
          </p:cNvSpPr>
          <p:nvPr/>
        </p:nvSpPr>
        <p:spPr bwMode="auto">
          <a:xfrm>
            <a:off x="8124825" y="3133725"/>
            <a:ext cx="247650" cy="561975"/>
          </a:xfrm>
          <a:prstGeom prst="rightBrace">
            <a:avLst>
              <a:gd name="adj1" fmla="val 18910"/>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E3EE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GB" altLang="en-US"/>
          </a:p>
        </p:txBody>
      </p:sp>
      <p:sp>
        <p:nvSpPr>
          <p:cNvPr id="2095189" name="Text Box 85"/>
          <p:cNvSpPr txBox="1">
            <a:spLocks noChangeArrowheads="1"/>
          </p:cNvSpPr>
          <p:nvPr/>
        </p:nvSpPr>
        <p:spPr bwMode="auto">
          <a:xfrm>
            <a:off x="8372475" y="3171825"/>
            <a:ext cx="771525" cy="549275"/>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Shared</a:t>
            </a:r>
          </a:p>
          <a:p>
            <a:pPr>
              <a:spcBef>
                <a:spcPct val="50000"/>
              </a:spcBef>
            </a:pPr>
            <a:r>
              <a:rPr lang="en-US" altLang="en-US" sz="1200" i="1"/>
              <a:t>Services</a:t>
            </a:r>
          </a:p>
        </p:txBody>
      </p:sp>
      <p:sp>
        <p:nvSpPr>
          <p:cNvPr id="2095190" name="Rectangle 86"/>
          <p:cNvSpPr>
            <a:spLocks noGrp="1" noChangeArrowheads="1"/>
          </p:cNvSpPr>
          <p:nvPr>
            <p:ph type="title"/>
          </p:nvPr>
        </p:nvSpPr>
        <p:spPr/>
        <p:txBody>
          <a:bodyPr/>
          <a:lstStyle/>
          <a:p>
            <a:pPr>
              <a:defRPr/>
            </a:pPr>
            <a:r>
              <a:rPr lang="en-US"/>
              <a:t>Service Centric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095106"/>
                                        </p:tgtEl>
                                        <p:attrNameLst>
                                          <p:attrName>style.visibility</p:attrName>
                                        </p:attrNameLst>
                                      </p:cBhvr>
                                      <p:to>
                                        <p:strVal val="visible"/>
                                      </p:to>
                                    </p:set>
                                    <p:anim calcmode="lin" valueType="num">
                                      <p:cBhvr>
                                        <p:cTn id="7" dur="1000" fill="hold"/>
                                        <p:tgtEl>
                                          <p:spTgt spid="2095106"/>
                                        </p:tgtEl>
                                        <p:attrNameLst>
                                          <p:attrName>ppt_w</p:attrName>
                                        </p:attrNameLst>
                                      </p:cBhvr>
                                      <p:tavLst>
                                        <p:tav tm="0">
                                          <p:val>
                                            <p:fltVal val="0"/>
                                          </p:val>
                                        </p:tav>
                                        <p:tav tm="100000">
                                          <p:val>
                                            <p:strVal val="#ppt_w"/>
                                          </p:val>
                                        </p:tav>
                                      </p:tavLst>
                                    </p:anim>
                                    <p:anim calcmode="lin" valueType="num">
                                      <p:cBhvr>
                                        <p:cTn id="8" dur="1000" fill="hold"/>
                                        <p:tgtEl>
                                          <p:spTgt spid="2095106"/>
                                        </p:tgtEl>
                                        <p:attrNameLst>
                                          <p:attrName>ppt_h</p:attrName>
                                        </p:attrNameLst>
                                      </p:cBhvr>
                                      <p:tavLst>
                                        <p:tav tm="0">
                                          <p:val>
                                            <p:fltVal val="0"/>
                                          </p:val>
                                        </p:tav>
                                        <p:tav tm="100000">
                                          <p:val>
                                            <p:strVal val="#ppt_h"/>
                                          </p:val>
                                        </p:tav>
                                      </p:tavLst>
                                    </p:anim>
                                    <p:anim calcmode="lin" valueType="num">
                                      <p:cBhvr>
                                        <p:cTn id="9" dur="1000" fill="hold"/>
                                        <p:tgtEl>
                                          <p:spTgt spid="2095106"/>
                                        </p:tgtEl>
                                        <p:attrNameLst>
                                          <p:attrName>style.rotation</p:attrName>
                                        </p:attrNameLst>
                                      </p:cBhvr>
                                      <p:tavLst>
                                        <p:tav tm="0">
                                          <p:val>
                                            <p:fltVal val="90"/>
                                          </p:val>
                                        </p:tav>
                                        <p:tav tm="100000">
                                          <p:val>
                                            <p:fltVal val="0"/>
                                          </p:val>
                                        </p:tav>
                                      </p:tavLst>
                                    </p:anim>
                                    <p:animEffect transition="in" filter="fade">
                                      <p:cBhvr>
                                        <p:cTn id="10" dur="1000"/>
                                        <p:tgtEl>
                                          <p:spTgt spid="2095106"/>
                                        </p:tgtEl>
                                      </p:cBhvr>
                                    </p:animEffect>
                                  </p:childTnLst>
                                </p:cTn>
                              </p:par>
                              <p:par>
                                <p:cTn id="11" presetID="29" presetClass="entr" presetSubtype="0" fill="hold" grpId="0" nodeType="withEffect">
                                  <p:stCondLst>
                                    <p:cond delay="0"/>
                                  </p:stCondLst>
                                  <p:childTnLst>
                                    <p:set>
                                      <p:cBhvr>
                                        <p:cTn id="12" dur="1" fill="hold">
                                          <p:stCondLst>
                                            <p:cond delay="0"/>
                                          </p:stCondLst>
                                        </p:cTn>
                                        <p:tgtEl>
                                          <p:spTgt spid="2095186"/>
                                        </p:tgtEl>
                                        <p:attrNameLst>
                                          <p:attrName>style.visibility</p:attrName>
                                        </p:attrNameLst>
                                      </p:cBhvr>
                                      <p:to>
                                        <p:strVal val="visible"/>
                                      </p:to>
                                    </p:set>
                                    <p:anim calcmode="lin" valueType="num">
                                      <p:cBhvr>
                                        <p:cTn id="13" dur="1000" fill="hold"/>
                                        <p:tgtEl>
                                          <p:spTgt spid="2095186"/>
                                        </p:tgtEl>
                                        <p:attrNameLst>
                                          <p:attrName>ppt_x</p:attrName>
                                        </p:attrNameLst>
                                      </p:cBhvr>
                                      <p:tavLst>
                                        <p:tav tm="0">
                                          <p:val>
                                            <p:strVal val="#ppt_x-.2"/>
                                          </p:val>
                                        </p:tav>
                                        <p:tav tm="100000">
                                          <p:val>
                                            <p:strVal val="#ppt_x"/>
                                          </p:val>
                                        </p:tav>
                                      </p:tavLst>
                                    </p:anim>
                                    <p:anim calcmode="lin" valueType="num">
                                      <p:cBhvr>
                                        <p:cTn id="14" dur="1000" fill="hold"/>
                                        <p:tgtEl>
                                          <p:spTgt spid="209518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09518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095142"/>
                                        </p:tgtEl>
                                        <p:attrNameLst>
                                          <p:attrName>style.visibility</p:attrName>
                                        </p:attrNameLst>
                                      </p:cBhvr>
                                      <p:to>
                                        <p:strVal val="visible"/>
                                      </p:to>
                                    </p:set>
                                    <p:animEffect transition="in" filter="dissolve">
                                      <p:cBhvr>
                                        <p:cTn id="20" dur="500"/>
                                        <p:tgtEl>
                                          <p:spTgt spid="2095142"/>
                                        </p:tgtEl>
                                      </p:cBhvr>
                                    </p:animEffect>
                                  </p:childTnLst>
                                </p:cTn>
                              </p:par>
                              <p:par>
                                <p:cTn id="21" presetID="9" presetClass="entr" presetSubtype="0" fill="hold" nodeType="withEffect">
                                  <p:stCondLst>
                                    <p:cond delay="0"/>
                                  </p:stCondLst>
                                  <p:childTnLst>
                                    <p:set>
                                      <p:cBhvr>
                                        <p:cTn id="22" dur="1" fill="hold">
                                          <p:stCondLst>
                                            <p:cond delay="0"/>
                                          </p:stCondLst>
                                        </p:cTn>
                                        <p:tgtEl>
                                          <p:spTgt spid="2095146"/>
                                        </p:tgtEl>
                                        <p:attrNameLst>
                                          <p:attrName>style.visibility</p:attrName>
                                        </p:attrNameLst>
                                      </p:cBhvr>
                                      <p:to>
                                        <p:strVal val="visible"/>
                                      </p:to>
                                    </p:set>
                                    <p:animEffect transition="in" filter="dissolve">
                                      <p:cBhvr>
                                        <p:cTn id="23" dur="500"/>
                                        <p:tgtEl>
                                          <p:spTgt spid="2095146"/>
                                        </p:tgtEl>
                                      </p:cBhvr>
                                    </p:animEffect>
                                  </p:childTnLst>
                                </p:cTn>
                              </p:par>
                              <p:par>
                                <p:cTn id="24" presetID="9" presetClass="entr" presetSubtype="0" fill="hold" nodeType="withEffect">
                                  <p:stCondLst>
                                    <p:cond delay="0"/>
                                  </p:stCondLst>
                                  <p:childTnLst>
                                    <p:set>
                                      <p:cBhvr>
                                        <p:cTn id="25" dur="1" fill="hold">
                                          <p:stCondLst>
                                            <p:cond delay="0"/>
                                          </p:stCondLst>
                                        </p:cTn>
                                        <p:tgtEl>
                                          <p:spTgt spid="2095144"/>
                                        </p:tgtEl>
                                        <p:attrNameLst>
                                          <p:attrName>style.visibility</p:attrName>
                                        </p:attrNameLst>
                                      </p:cBhvr>
                                      <p:to>
                                        <p:strVal val="visible"/>
                                      </p:to>
                                    </p:set>
                                    <p:animEffect transition="in" filter="dissolve">
                                      <p:cBhvr>
                                        <p:cTn id="26" dur="500"/>
                                        <p:tgtEl>
                                          <p:spTgt spid="2095144"/>
                                        </p:tgtEl>
                                      </p:cBhvr>
                                    </p:animEffect>
                                  </p:childTnLst>
                                </p:cTn>
                              </p:par>
                              <p:par>
                                <p:cTn id="27" presetID="9" presetClass="entr" presetSubtype="0" fill="hold" nodeType="withEffect">
                                  <p:stCondLst>
                                    <p:cond delay="0"/>
                                  </p:stCondLst>
                                  <p:childTnLst>
                                    <p:set>
                                      <p:cBhvr>
                                        <p:cTn id="28" dur="1" fill="hold">
                                          <p:stCondLst>
                                            <p:cond delay="0"/>
                                          </p:stCondLst>
                                        </p:cTn>
                                        <p:tgtEl>
                                          <p:spTgt spid="2095143"/>
                                        </p:tgtEl>
                                        <p:attrNameLst>
                                          <p:attrName>style.visibility</p:attrName>
                                        </p:attrNameLst>
                                      </p:cBhvr>
                                      <p:to>
                                        <p:strVal val="visible"/>
                                      </p:to>
                                    </p:set>
                                    <p:animEffect transition="in" filter="dissolve">
                                      <p:cBhvr>
                                        <p:cTn id="29" dur="500"/>
                                        <p:tgtEl>
                                          <p:spTgt spid="209514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95139"/>
                                        </p:tgtEl>
                                        <p:attrNameLst>
                                          <p:attrName>style.visibility</p:attrName>
                                        </p:attrNameLst>
                                      </p:cBhvr>
                                      <p:to>
                                        <p:strVal val="visible"/>
                                      </p:to>
                                    </p:set>
                                    <p:animEffect transition="in" filter="dissolve">
                                      <p:cBhvr>
                                        <p:cTn id="32" dur="500"/>
                                        <p:tgtEl>
                                          <p:spTgt spid="209513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095147"/>
                                        </p:tgtEl>
                                        <p:attrNameLst>
                                          <p:attrName>style.visibility</p:attrName>
                                        </p:attrNameLst>
                                      </p:cBhvr>
                                      <p:to>
                                        <p:strVal val="visible"/>
                                      </p:to>
                                    </p:set>
                                    <p:animEffect transition="in" filter="dissolve">
                                      <p:cBhvr>
                                        <p:cTn id="35" dur="500"/>
                                        <p:tgtEl>
                                          <p:spTgt spid="209514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95141"/>
                                        </p:tgtEl>
                                        <p:attrNameLst>
                                          <p:attrName>style.visibility</p:attrName>
                                        </p:attrNameLst>
                                      </p:cBhvr>
                                      <p:to>
                                        <p:strVal val="visible"/>
                                      </p:to>
                                    </p:set>
                                    <p:animEffect transition="in" filter="dissolve">
                                      <p:cBhvr>
                                        <p:cTn id="38" dur="500"/>
                                        <p:tgtEl>
                                          <p:spTgt spid="209514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095140"/>
                                        </p:tgtEl>
                                        <p:attrNameLst>
                                          <p:attrName>style.visibility</p:attrName>
                                        </p:attrNameLst>
                                      </p:cBhvr>
                                      <p:to>
                                        <p:strVal val="visible"/>
                                      </p:to>
                                    </p:set>
                                    <p:animEffect transition="in" filter="dissolve">
                                      <p:cBhvr>
                                        <p:cTn id="41" dur="500"/>
                                        <p:tgtEl>
                                          <p:spTgt spid="20951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2095150"/>
                                        </p:tgtEl>
                                        <p:attrNameLst>
                                          <p:attrName>style.visibility</p:attrName>
                                        </p:attrNameLst>
                                      </p:cBhvr>
                                      <p:to>
                                        <p:strVal val="visible"/>
                                      </p:to>
                                    </p:set>
                                    <p:animEffect transition="in" filter="strips(downLeft)">
                                      <p:cBhvr>
                                        <p:cTn id="46" dur="500"/>
                                        <p:tgtEl>
                                          <p:spTgt spid="2095150"/>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2095148"/>
                                        </p:tgtEl>
                                        <p:attrNameLst>
                                          <p:attrName>style.visibility</p:attrName>
                                        </p:attrNameLst>
                                      </p:cBhvr>
                                      <p:to>
                                        <p:strVal val="visible"/>
                                      </p:to>
                                    </p:set>
                                    <p:animEffect transition="in" filter="strips(downLeft)">
                                      <p:cBhvr>
                                        <p:cTn id="49" dur="500"/>
                                        <p:tgtEl>
                                          <p:spTgt spid="2095148"/>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2095149"/>
                                        </p:tgtEl>
                                        <p:attrNameLst>
                                          <p:attrName>style.visibility</p:attrName>
                                        </p:attrNameLst>
                                      </p:cBhvr>
                                      <p:to>
                                        <p:strVal val="visible"/>
                                      </p:to>
                                    </p:set>
                                    <p:animEffect transition="in" filter="strips(downLeft)">
                                      <p:cBhvr>
                                        <p:cTn id="52" dur="500"/>
                                        <p:tgtEl>
                                          <p:spTgt spid="209514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0" fill="hold" grpId="0" nodeType="clickEffect">
                                  <p:stCondLst>
                                    <p:cond delay="0"/>
                                  </p:stCondLst>
                                  <p:childTnLst>
                                    <p:set>
                                      <p:cBhvr>
                                        <p:cTn id="56" dur="1" fill="hold">
                                          <p:stCondLst>
                                            <p:cond delay="0"/>
                                          </p:stCondLst>
                                        </p:cTn>
                                        <p:tgtEl>
                                          <p:spTgt spid="2095132"/>
                                        </p:tgtEl>
                                        <p:attrNameLst>
                                          <p:attrName>style.visibility</p:attrName>
                                        </p:attrNameLst>
                                      </p:cBhvr>
                                      <p:to>
                                        <p:strVal val="visible"/>
                                      </p:to>
                                    </p:set>
                                    <p:anim calcmode="lin" valueType="num">
                                      <p:cBhvr>
                                        <p:cTn id="57" dur="500" fill="hold"/>
                                        <p:tgtEl>
                                          <p:spTgt spid="2095132"/>
                                        </p:tgtEl>
                                        <p:attrNameLst>
                                          <p:attrName>ppt_w</p:attrName>
                                        </p:attrNameLst>
                                      </p:cBhvr>
                                      <p:tavLst>
                                        <p:tav tm="0">
                                          <p:val>
                                            <p:fltVal val="0"/>
                                          </p:val>
                                        </p:tav>
                                        <p:tav tm="100000">
                                          <p:val>
                                            <p:strVal val="#ppt_w"/>
                                          </p:val>
                                        </p:tav>
                                      </p:tavLst>
                                    </p:anim>
                                    <p:anim calcmode="lin" valueType="num">
                                      <p:cBhvr>
                                        <p:cTn id="58" dur="500" fill="hold"/>
                                        <p:tgtEl>
                                          <p:spTgt spid="2095132"/>
                                        </p:tgtEl>
                                        <p:attrNameLst>
                                          <p:attrName>ppt_h</p:attrName>
                                        </p:attrNameLst>
                                      </p:cBhvr>
                                      <p:tavLst>
                                        <p:tav tm="0">
                                          <p:val>
                                            <p:fltVal val="0"/>
                                          </p:val>
                                        </p:tav>
                                        <p:tav tm="100000">
                                          <p:val>
                                            <p:strVal val="#ppt_h"/>
                                          </p:val>
                                        </p:tav>
                                      </p:tavLst>
                                    </p:anim>
                                    <p:animEffect transition="in" filter="fade">
                                      <p:cBhvr>
                                        <p:cTn id="59" dur="500"/>
                                        <p:tgtEl>
                                          <p:spTgt spid="2095132"/>
                                        </p:tgtEl>
                                      </p:cBhvr>
                                    </p:animEffect>
                                  </p:childTnLst>
                                </p:cTn>
                              </p:par>
                              <p:par>
                                <p:cTn id="60" presetID="53" presetClass="entr" presetSubtype="0" fill="hold" nodeType="withEffect">
                                  <p:stCondLst>
                                    <p:cond delay="0"/>
                                  </p:stCondLst>
                                  <p:childTnLst>
                                    <p:set>
                                      <p:cBhvr>
                                        <p:cTn id="61" dur="1" fill="hold">
                                          <p:stCondLst>
                                            <p:cond delay="0"/>
                                          </p:stCondLst>
                                        </p:cTn>
                                        <p:tgtEl>
                                          <p:spTgt spid="2095136"/>
                                        </p:tgtEl>
                                        <p:attrNameLst>
                                          <p:attrName>style.visibility</p:attrName>
                                        </p:attrNameLst>
                                      </p:cBhvr>
                                      <p:to>
                                        <p:strVal val="visible"/>
                                      </p:to>
                                    </p:set>
                                    <p:anim calcmode="lin" valueType="num">
                                      <p:cBhvr>
                                        <p:cTn id="62" dur="500" fill="hold"/>
                                        <p:tgtEl>
                                          <p:spTgt spid="2095136"/>
                                        </p:tgtEl>
                                        <p:attrNameLst>
                                          <p:attrName>ppt_w</p:attrName>
                                        </p:attrNameLst>
                                      </p:cBhvr>
                                      <p:tavLst>
                                        <p:tav tm="0">
                                          <p:val>
                                            <p:fltVal val="0"/>
                                          </p:val>
                                        </p:tav>
                                        <p:tav tm="100000">
                                          <p:val>
                                            <p:strVal val="#ppt_w"/>
                                          </p:val>
                                        </p:tav>
                                      </p:tavLst>
                                    </p:anim>
                                    <p:anim calcmode="lin" valueType="num">
                                      <p:cBhvr>
                                        <p:cTn id="63" dur="500" fill="hold"/>
                                        <p:tgtEl>
                                          <p:spTgt spid="2095136"/>
                                        </p:tgtEl>
                                        <p:attrNameLst>
                                          <p:attrName>ppt_h</p:attrName>
                                        </p:attrNameLst>
                                      </p:cBhvr>
                                      <p:tavLst>
                                        <p:tav tm="0">
                                          <p:val>
                                            <p:fltVal val="0"/>
                                          </p:val>
                                        </p:tav>
                                        <p:tav tm="100000">
                                          <p:val>
                                            <p:strVal val="#ppt_h"/>
                                          </p:val>
                                        </p:tav>
                                      </p:tavLst>
                                    </p:anim>
                                    <p:animEffect transition="in" filter="fade">
                                      <p:cBhvr>
                                        <p:cTn id="64" dur="500"/>
                                        <p:tgtEl>
                                          <p:spTgt spid="2095136"/>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2095131"/>
                                        </p:tgtEl>
                                        <p:attrNameLst>
                                          <p:attrName>style.visibility</p:attrName>
                                        </p:attrNameLst>
                                      </p:cBhvr>
                                      <p:to>
                                        <p:strVal val="visible"/>
                                      </p:to>
                                    </p:set>
                                    <p:anim calcmode="lin" valueType="num">
                                      <p:cBhvr>
                                        <p:cTn id="67" dur="500" fill="hold"/>
                                        <p:tgtEl>
                                          <p:spTgt spid="2095131"/>
                                        </p:tgtEl>
                                        <p:attrNameLst>
                                          <p:attrName>ppt_w</p:attrName>
                                        </p:attrNameLst>
                                      </p:cBhvr>
                                      <p:tavLst>
                                        <p:tav tm="0">
                                          <p:val>
                                            <p:fltVal val="0"/>
                                          </p:val>
                                        </p:tav>
                                        <p:tav tm="100000">
                                          <p:val>
                                            <p:strVal val="#ppt_w"/>
                                          </p:val>
                                        </p:tav>
                                      </p:tavLst>
                                    </p:anim>
                                    <p:anim calcmode="lin" valueType="num">
                                      <p:cBhvr>
                                        <p:cTn id="68" dur="500" fill="hold"/>
                                        <p:tgtEl>
                                          <p:spTgt spid="2095131"/>
                                        </p:tgtEl>
                                        <p:attrNameLst>
                                          <p:attrName>ppt_h</p:attrName>
                                        </p:attrNameLst>
                                      </p:cBhvr>
                                      <p:tavLst>
                                        <p:tav tm="0">
                                          <p:val>
                                            <p:fltVal val="0"/>
                                          </p:val>
                                        </p:tav>
                                        <p:tav tm="100000">
                                          <p:val>
                                            <p:strVal val="#ppt_h"/>
                                          </p:val>
                                        </p:tav>
                                      </p:tavLst>
                                    </p:anim>
                                    <p:animEffect transition="in" filter="fade">
                                      <p:cBhvr>
                                        <p:cTn id="69" dur="500"/>
                                        <p:tgtEl>
                                          <p:spTgt spid="2095131"/>
                                        </p:tgtEl>
                                      </p:cBhvr>
                                    </p:animEffect>
                                  </p:childTnLst>
                                </p:cTn>
                              </p:par>
                              <p:par>
                                <p:cTn id="70" presetID="53" presetClass="entr" presetSubtype="0" fill="hold" nodeType="withEffect">
                                  <p:stCondLst>
                                    <p:cond delay="0"/>
                                  </p:stCondLst>
                                  <p:childTnLst>
                                    <p:set>
                                      <p:cBhvr>
                                        <p:cTn id="71" dur="1" fill="hold">
                                          <p:stCondLst>
                                            <p:cond delay="0"/>
                                          </p:stCondLst>
                                        </p:cTn>
                                        <p:tgtEl>
                                          <p:spTgt spid="2095135"/>
                                        </p:tgtEl>
                                        <p:attrNameLst>
                                          <p:attrName>style.visibility</p:attrName>
                                        </p:attrNameLst>
                                      </p:cBhvr>
                                      <p:to>
                                        <p:strVal val="visible"/>
                                      </p:to>
                                    </p:set>
                                    <p:anim calcmode="lin" valueType="num">
                                      <p:cBhvr>
                                        <p:cTn id="72" dur="500" fill="hold"/>
                                        <p:tgtEl>
                                          <p:spTgt spid="2095135"/>
                                        </p:tgtEl>
                                        <p:attrNameLst>
                                          <p:attrName>ppt_w</p:attrName>
                                        </p:attrNameLst>
                                      </p:cBhvr>
                                      <p:tavLst>
                                        <p:tav tm="0">
                                          <p:val>
                                            <p:fltVal val="0"/>
                                          </p:val>
                                        </p:tav>
                                        <p:tav tm="100000">
                                          <p:val>
                                            <p:strVal val="#ppt_w"/>
                                          </p:val>
                                        </p:tav>
                                      </p:tavLst>
                                    </p:anim>
                                    <p:anim calcmode="lin" valueType="num">
                                      <p:cBhvr>
                                        <p:cTn id="73" dur="500" fill="hold"/>
                                        <p:tgtEl>
                                          <p:spTgt spid="2095135"/>
                                        </p:tgtEl>
                                        <p:attrNameLst>
                                          <p:attrName>ppt_h</p:attrName>
                                        </p:attrNameLst>
                                      </p:cBhvr>
                                      <p:tavLst>
                                        <p:tav tm="0">
                                          <p:val>
                                            <p:fltVal val="0"/>
                                          </p:val>
                                        </p:tav>
                                        <p:tav tm="100000">
                                          <p:val>
                                            <p:strVal val="#ppt_h"/>
                                          </p:val>
                                        </p:tav>
                                      </p:tavLst>
                                    </p:anim>
                                    <p:animEffect transition="in" filter="fade">
                                      <p:cBhvr>
                                        <p:cTn id="74" dur="500"/>
                                        <p:tgtEl>
                                          <p:spTgt spid="2095135"/>
                                        </p:tgtEl>
                                      </p:cBhvr>
                                    </p:animEffect>
                                  </p:childTnLst>
                                </p:cTn>
                              </p:par>
                              <p:par>
                                <p:cTn id="75" presetID="53" presetClass="entr" presetSubtype="0" fill="hold" grpId="0" nodeType="withEffect">
                                  <p:stCondLst>
                                    <p:cond delay="0"/>
                                  </p:stCondLst>
                                  <p:childTnLst>
                                    <p:set>
                                      <p:cBhvr>
                                        <p:cTn id="76" dur="1" fill="hold">
                                          <p:stCondLst>
                                            <p:cond delay="0"/>
                                          </p:stCondLst>
                                        </p:cTn>
                                        <p:tgtEl>
                                          <p:spTgt spid="2095130"/>
                                        </p:tgtEl>
                                        <p:attrNameLst>
                                          <p:attrName>style.visibility</p:attrName>
                                        </p:attrNameLst>
                                      </p:cBhvr>
                                      <p:to>
                                        <p:strVal val="visible"/>
                                      </p:to>
                                    </p:set>
                                    <p:anim calcmode="lin" valueType="num">
                                      <p:cBhvr>
                                        <p:cTn id="77" dur="500" fill="hold"/>
                                        <p:tgtEl>
                                          <p:spTgt spid="2095130"/>
                                        </p:tgtEl>
                                        <p:attrNameLst>
                                          <p:attrName>ppt_w</p:attrName>
                                        </p:attrNameLst>
                                      </p:cBhvr>
                                      <p:tavLst>
                                        <p:tav tm="0">
                                          <p:val>
                                            <p:fltVal val="0"/>
                                          </p:val>
                                        </p:tav>
                                        <p:tav tm="100000">
                                          <p:val>
                                            <p:strVal val="#ppt_w"/>
                                          </p:val>
                                        </p:tav>
                                      </p:tavLst>
                                    </p:anim>
                                    <p:anim calcmode="lin" valueType="num">
                                      <p:cBhvr>
                                        <p:cTn id="78" dur="500" fill="hold"/>
                                        <p:tgtEl>
                                          <p:spTgt spid="2095130"/>
                                        </p:tgtEl>
                                        <p:attrNameLst>
                                          <p:attrName>ppt_h</p:attrName>
                                        </p:attrNameLst>
                                      </p:cBhvr>
                                      <p:tavLst>
                                        <p:tav tm="0">
                                          <p:val>
                                            <p:fltVal val="0"/>
                                          </p:val>
                                        </p:tav>
                                        <p:tav tm="100000">
                                          <p:val>
                                            <p:strVal val="#ppt_h"/>
                                          </p:val>
                                        </p:tav>
                                      </p:tavLst>
                                    </p:anim>
                                    <p:animEffect transition="in" filter="fade">
                                      <p:cBhvr>
                                        <p:cTn id="79" dur="500"/>
                                        <p:tgtEl>
                                          <p:spTgt spid="2095130"/>
                                        </p:tgtEl>
                                      </p:cBhvr>
                                    </p:animEffect>
                                  </p:childTnLst>
                                </p:cTn>
                              </p:par>
                              <p:par>
                                <p:cTn id="80" presetID="53" presetClass="entr" presetSubtype="0" fill="hold" nodeType="withEffect">
                                  <p:stCondLst>
                                    <p:cond delay="0"/>
                                  </p:stCondLst>
                                  <p:childTnLst>
                                    <p:set>
                                      <p:cBhvr>
                                        <p:cTn id="81" dur="1" fill="hold">
                                          <p:stCondLst>
                                            <p:cond delay="0"/>
                                          </p:stCondLst>
                                        </p:cTn>
                                        <p:tgtEl>
                                          <p:spTgt spid="2095134"/>
                                        </p:tgtEl>
                                        <p:attrNameLst>
                                          <p:attrName>style.visibility</p:attrName>
                                        </p:attrNameLst>
                                      </p:cBhvr>
                                      <p:to>
                                        <p:strVal val="visible"/>
                                      </p:to>
                                    </p:set>
                                    <p:anim calcmode="lin" valueType="num">
                                      <p:cBhvr>
                                        <p:cTn id="82" dur="500" fill="hold"/>
                                        <p:tgtEl>
                                          <p:spTgt spid="2095134"/>
                                        </p:tgtEl>
                                        <p:attrNameLst>
                                          <p:attrName>ppt_w</p:attrName>
                                        </p:attrNameLst>
                                      </p:cBhvr>
                                      <p:tavLst>
                                        <p:tav tm="0">
                                          <p:val>
                                            <p:fltVal val="0"/>
                                          </p:val>
                                        </p:tav>
                                        <p:tav tm="100000">
                                          <p:val>
                                            <p:strVal val="#ppt_w"/>
                                          </p:val>
                                        </p:tav>
                                      </p:tavLst>
                                    </p:anim>
                                    <p:anim calcmode="lin" valueType="num">
                                      <p:cBhvr>
                                        <p:cTn id="83" dur="500" fill="hold"/>
                                        <p:tgtEl>
                                          <p:spTgt spid="2095134"/>
                                        </p:tgtEl>
                                        <p:attrNameLst>
                                          <p:attrName>ppt_h</p:attrName>
                                        </p:attrNameLst>
                                      </p:cBhvr>
                                      <p:tavLst>
                                        <p:tav tm="0">
                                          <p:val>
                                            <p:fltVal val="0"/>
                                          </p:val>
                                        </p:tav>
                                        <p:tav tm="100000">
                                          <p:val>
                                            <p:strVal val="#ppt_h"/>
                                          </p:val>
                                        </p:tav>
                                      </p:tavLst>
                                    </p:anim>
                                    <p:animEffect transition="in" filter="fade">
                                      <p:cBhvr>
                                        <p:cTn id="84" dur="500"/>
                                        <p:tgtEl>
                                          <p:spTgt spid="2095134"/>
                                        </p:tgtEl>
                                      </p:cBhvr>
                                    </p:animEffect>
                                  </p:childTnLst>
                                </p:cTn>
                              </p:par>
                              <p:par>
                                <p:cTn id="85" presetID="53" presetClass="entr" presetSubtype="0" fill="hold" grpId="0" nodeType="withEffect">
                                  <p:stCondLst>
                                    <p:cond delay="0"/>
                                  </p:stCondLst>
                                  <p:childTnLst>
                                    <p:set>
                                      <p:cBhvr>
                                        <p:cTn id="86" dur="1" fill="hold">
                                          <p:stCondLst>
                                            <p:cond delay="0"/>
                                          </p:stCondLst>
                                        </p:cTn>
                                        <p:tgtEl>
                                          <p:spTgt spid="2095133"/>
                                        </p:tgtEl>
                                        <p:attrNameLst>
                                          <p:attrName>style.visibility</p:attrName>
                                        </p:attrNameLst>
                                      </p:cBhvr>
                                      <p:to>
                                        <p:strVal val="visible"/>
                                      </p:to>
                                    </p:set>
                                    <p:anim calcmode="lin" valueType="num">
                                      <p:cBhvr>
                                        <p:cTn id="87" dur="500" fill="hold"/>
                                        <p:tgtEl>
                                          <p:spTgt spid="2095133"/>
                                        </p:tgtEl>
                                        <p:attrNameLst>
                                          <p:attrName>ppt_w</p:attrName>
                                        </p:attrNameLst>
                                      </p:cBhvr>
                                      <p:tavLst>
                                        <p:tav tm="0">
                                          <p:val>
                                            <p:fltVal val="0"/>
                                          </p:val>
                                        </p:tav>
                                        <p:tav tm="100000">
                                          <p:val>
                                            <p:strVal val="#ppt_w"/>
                                          </p:val>
                                        </p:tav>
                                      </p:tavLst>
                                    </p:anim>
                                    <p:anim calcmode="lin" valueType="num">
                                      <p:cBhvr>
                                        <p:cTn id="88" dur="500" fill="hold"/>
                                        <p:tgtEl>
                                          <p:spTgt spid="2095133"/>
                                        </p:tgtEl>
                                        <p:attrNameLst>
                                          <p:attrName>ppt_h</p:attrName>
                                        </p:attrNameLst>
                                      </p:cBhvr>
                                      <p:tavLst>
                                        <p:tav tm="0">
                                          <p:val>
                                            <p:fltVal val="0"/>
                                          </p:val>
                                        </p:tav>
                                        <p:tav tm="100000">
                                          <p:val>
                                            <p:strVal val="#ppt_h"/>
                                          </p:val>
                                        </p:tav>
                                      </p:tavLst>
                                    </p:anim>
                                    <p:animEffect transition="in" filter="fade">
                                      <p:cBhvr>
                                        <p:cTn id="89" dur="500"/>
                                        <p:tgtEl>
                                          <p:spTgt spid="20951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095187"/>
                                        </p:tgtEl>
                                        <p:attrNameLst>
                                          <p:attrName>style.visibility</p:attrName>
                                        </p:attrNameLst>
                                      </p:cBhvr>
                                      <p:to>
                                        <p:strVal val="visible"/>
                                      </p:to>
                                    </p:set>
                                    <p:animEffect transition="in" filter="dissolve">
                                      <p:cBhvr>
                                        <p:cTn id="92" dur="500"/>
                                        <p:tgtEl>
                                          <p:spTgt spid="209518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3" presetClass="entr" presetSubtype="0" fill="hold" nodeType="clickEffect">
                                  <p:stCondLst>
                                    <p:cond delay="0"/>
                                  </p:stCondLst>
                                  <p:childTnLst>
                                    <p:set>
                                      <p:cBhvr>
                                        <p:cTn id="96" dur="1" fill="hold">
                                          <p:stCondLst>
                                            <p:cond delay="0"/>
                                          </p:stCondLst>
                                        </p:cTn>
                                        <p:tgtEl>
                                          <p:spTgt spid="2095107"/>
                                        </p:tgtEl>
                                        <p:attrNameLst>
                                          <p:attrName>style.visibility</p:attrName>
                                        </p:attrNameLst>
                                      </p:cBhvr>
                                      <p:to>
                                        <p:strVal val="visible"/>
                                      </p:to>
                                    </p:set>
                                    <p:anim calcmode="lin" valueType="num">
                                      <p:cBhvr>
                                        <p:cTn id="97" dur="500" fill="hold"/>
                                        <p:tgtEl>
                                          <p:spTgt spid="2095107"/>
                                        </p:tgtEl>
                                        <p:attrNameLst>
                                          <p:attrName>ppt_w</p:attrName>
                                        </p:attrNameLst>
                                      </p:cBhvr>
                                      <p:tavLst>
                                        <p:tav tm="0">
                                          <p:val>
                                            <p:fltVal val="0"/>
                                          </p:val>
                                        </p:tav>
                                        <p:tav tm="100000">
                                          <p:val>
                                            <p:strVal val="#ppt_w"/>
                                          </p:val>
                                        </p:tav>
                                      </p:tavLst>
                                    </p:anim>
                                    <p:anim calcmode="lin" valueType="num">
                                      <p:cBhvr>
                                        <p:cTn id="98" dur="500" fill="hold"/>
                                        <p:tgtEl>
                                          <p:spTgt spid="2095107"/>
                                        </p:tgtEl>
                                        <p:attrNameLst>
                                          <p:attrName>ppt_h</p:attrName>
                                        </p:attrNameLst>
                                      </p:cBhvr>
                                      <p:tavLst>
                                        <p:tav tm="0">
                                          <p:val>
                                            <p:fltVal val="0"/>
                                          </p:val>
                                        </p:tav>
                                        <p:tav tm="100000">
                                          <p:val>
                                            <p:strVal val="#ppt_h"/>
                                          </p:val>
                                        </p:tav>
                                      </p:tavLst>
                                    </p:anim>
                                    <p:animEffect transition="in" filter="fade">
                                      <p:cBhvr>
                                        <p:cTn id="99" dur="500"/>
                                        <p:tgtEl>
                                          <p:spTgt spid="2095107"/>
                                        </p:tgtEl>
                                      </p:cBhvr>
                                    </p:animEffect>
                                  </p:childTnLst>
                                </p:cTn>
                              </p:par>
                              <p:par>
                                <p:cTn id="100" presetID="53" presetClass="entr" presetSubtype="0" fill="hold" grpId="0" nodeType="withEffect">
                                  <p:stCondLst>
                                    <p:cond delay="0"/>
                                  </p:stCondLst>
                                  <p:childTnLst>
                                    <p:set>
                                      <p:cBhvr>
                                        <p:cTn id="101" dur="1" fill="hold">
                                          <p:stCondLst>
                                            <p:cond delay="0"/>
                                          </p:stCondLst>
                                        </p:cTn>
                                        <p:tgtEl>
                                          <p:spTgt spid="2095137"/>
                                        </p:tgtEl>
                                        <p:attrNameLst>
                                          <p:attrName>style.visibility</p:attrName>
                                        </p:attrNameLst>
                                      </p:cBhvr>
                                      <p:to>
                                        <p:strVal val="visible"/>
                                      </p:to>
                                    </p:set>
                                    <p:anim calcmode="lin" valueType="num">
                                      <p:cBhvr>
                                        <p:cTn id="102" dur="500" fill="hold"/>
                                        <p:tgtEl>
                                          <p:spTgt spid="2095137"/>
                                        </p:tgtEl>
                                        <p:attrNameLst>
                                          <p:attrName>ppt_w</p:attrName>
                                        </p:attrNameLst>
                                      </p:cBhvr>
                                      <p:tavLst>
                                        <p:tav tm="0">
                                          <p:val>
                                            <p:fltVal val="0"/>
                                          </p:val>
                                        </p:tav>
                                        <p:tav tm="100000">
                                          <p:val>
                                            <p:strVal val="#ppt_w"/>
                                          </p:val>
                                        </p:tav>
                                      </p:tavLst>
                                    </p:anim>
                                    <p:anim calcmode="lin" valueType="num">
                                      <p:cBhvr>
                                        <p:cTn id="103" dur="500" fill="hold"/>
                                        <p:tgtEl>
                                          <p:spTgt spid="2095137"/>
                                        </p:tgtEl>
                                        <p:attrNameLst>
                                          <p:attrName>ppt_h</p:attrName>
                                        </p:attrNameLst>
                                      </p:cBhvr>
                                      <p:tavLst>
                                        <p:tav tm="0">
                                          <p:val>
                                            <p:fltVal val="0"/>
                                          </p:val>
                                        </p:tav>
                                        <p:tav tm="100000">
                                          <p:val>
                                            <p:strVal val="#ppt_h"/>
                                          </p:val>
                                        </p:tav>
                                      </p:tavLst>
                                    </p:anim>
                                    <p:animEffect transition="in" filter="fade">
                                      <p:cBhvr>
                                        <p:cTn id="104" dur="500"/>
                                        <p:tgtEl>
                                          <p:spTgt spid="2095137"/>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53" presetClass="entr" presetSubtype="0" fill="hold" nodeType="clickEffect">
                                  <p:stCondLst>
                                    <p:cond delay="0"/>
                                  </p:stCondLst>
                                  <p:childTnLst>
                                    <p:set>
                                      <p:cBhvr>
                                        <p:cTn id="108" dur="1" fill="hold">
                                          <p:stCondLst>
                                            <p:cond delay="0"/>
                                          </p:stCondLst>
                                        </p:cTn>
                                        <p:tgtEl>
                                          <p:spTgt spid="2095152"/>
                                        </p:tgtEl>
                                        <p:attrNameLst>
                                          <p:attrName>style.visibility</p:attrName>
                                        </p:attrNameLst>
                                      </p:cBhvr>
                                      <p:to>
                                        <p:strVal val="visible"/>
                                      </p:to>
                                    </p:set>
                                    <p:anim calcmode="lin" valueType="num">
                                      <p:cBhvr>
                                        <p:cTn id="109" dur="500" fill="hold"/>
                                        <p:tgtEl>
                                          <p:spTgt spid="2095152"/>
                                        </p:tgtEl>
                                        <p:attrNameLst>
                                          <p:attrName>ppt_w</p:attrName>
                                        </p:attrNameLst>
                                      </p:cBhvr>
                                      <p:tavLst>
                                        <p:tav tm="0">
                                          <p:val>
                                            <p:fltVal val="0"/>
                                          </p:val>
                                        </p:tav>
                                        <p:tav tm="100000">
                                          <p:val>
                                            <p:strVal val="#ppt_w"/>
                                          </p:val>
                                        </p:tav>
                                      </p:tavLst>
                                    </p:anim>
                                    <p:anim calcmode="lin" valueType="num">
                                      <p:cBhvr>
                                        <p:cTn id="110" dur="500" fill="hold"/>
                                        <p:tgtEl>
                                          <p:spTgt spid="2095152"/>
                                        </p:tgtEl>
                                        <p:attrNameLst>
                                          <p:attrName>ppt_h</p:attrName>
                                        </p:attrNameLst>
                                      </p:cBhvr>
                                      <p:tavLst>
                                        <p:tav tm="0">
                                          <p:val>
                                            <p:fltVal val="0"/>
                                          </p:val>
                                        </p:tav>
                                        <p:tav tm="100000">
                                          <p:val>
                                            <p:strVal val="#ppt_h"/>
                                          </p:val>
                                        </p:tav>
                                      </p:tavLst>
                                    </p:anim>
                                    <p:animEffect transition="in" filter="fade">
                                      <p:cBhvr>
                                        <p:cTn id="111" dur="500"/>
                                        <p:tgtEl>
                                          <p:spTgt spid="2095152"/>
                                        </p:tgtEl>
                                      </p:cBhvr>
                                    </p:animEffect>
                                  </p:childTnLst>
                                </p:cTn>
                              </p:par>
                              <p:par>
                                <p:cTn id="112" presetID="53" presetClass="entr" presetSubtype="0" fill="hold" nodeType="withEffect">
                                  <p:stCondLst>
                                    <p:cond delay="0"/>
                                  </p:stCondLst>
                                  <p:childTnLst>
                                    <p:set>
                                      <p:cBhvr>
                                        <p:cTn id="113" dur="1" fill="hold">
                                          <p:stCondLst>
                                            <p:cond delay="0"/>
                                          </p:stCondLst>
                                        </p:cTn>
                                        <p:tgtEl>
                                          <p:spTgt spid="2095145"/>
                                        </p:tgtEl>
                                        <p:attrNameLst>
                                          <p:attrName>style.visibility</p:attrName>
                                        </p:attrNameLst>
                                      </p:cBhvr>
                                      <p:to>
                                        <p:strVal val="visible"/>
                                      </p:to>
                                    </p:set>
                                    <p:anim calcmode="lin" valueType="num">
                                      <p:cBhvr>
                                        <p:cTn id="114" dur="500" fill="hold"/>
                                        <p:tgtEl>
                                          <p:spTgt spid="2095145"/>
                                        </p:tgtEl>
                                        <p:attrNameLst>
                                          <p:attrName>ppt_w</p:attrName>
                                        </p:attrNameLst>
                                      </p:cBhvr>
                                      <p:tavLst>
                                        <p:tav tm="0">
                                          <p:val>
                                            <p:fltVal val="0"/>
                                          </p:val>
                                        </p:tav>
                                        <p:tav tm="100000">
                                          <p:val>
                                            <p:strVal val="#ppt_w"/>
                                          </p:val>
                                        </p:tav>
                                      </p:tavLst>
                                    </p:anim>
                                    <p:anim calcmode="lin" valueType="num">
                                      <p:cBhvr>
                                        <p:cTn id="115" dur="500" fill="hold"/>
                                        <p:tgtEl>
                                          <p:spTgt spid="2095145"/>
                                        </p:tgtEl>
                                        <p:attrNameLst>
                                          <p:attrName>ppt_h</p:attrName>
                                        </p:attrNameLst>
                                      </p:cBhvr>
                                      <p:tavLst>
                                        <p:tav tm="0">
                                          <p:val>
                                            <p:fltVal val="0"/>
                                          </p:val>
                                        </p:tav>
                                        <p:tav tm="100000">
                                          <p:val>
                                            <p:strVal val="#ppt_h"/>
                                          </p:val>
                                        </p:tav>
                                      </p:tavLst>
                                    </p:anim>
                                    <p:animEffect transition="in" filter="fade">
                                      <p:cBhvr>
                                        <p:cTn id="116" dur="500"/>
                                        <p:tgtEl>
                                          <p:spTgt spid="2095145"/>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2095151"/>
                                        </p:tgtEl>
                                        <p:attrNameLst>
                                          <p:attrName>style.visibility</p:attrName>
                                        </p:attrNameLst>
                                      </p:cBhvr>
                                      <p:to>
                                        <p:strVal val="visible"/>
                                      </p:to>
                                    </p:set>
                                    <p:animEffect transition="in" filter="dissolve">
                                      <p:cBhvr>
                                        <p:cTn id="119" dur="500"/>
                                        <p:tgtEl>
                                          <p:spTgt spid="209515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2095189"/>
                                        </p:tgtEl>
                                        <p:attrNameLst>
                                          <p:attrName>style.visibility</p:attrName>
                                        </p:attrNameLst>
                                      </p:cBhvr>
                                      <p:to>
                                        <p:strVal val="visible"/>
                                      </p:to>
                                    </p:set>
                                    <p:animEffect transition="in" filter="dissolve">
                                      <p:cBhvr>
                                        <p:cTn id="124" dur="500"/>
                                        <p:tgtEl>
                                          <p:spTgt spid="2095189"/>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2095188"/>
                                        </p:tgtEl>
                                        <p:attrNameLst>
                                          <p:attrName>style.visibility</p:attrName>
                                        </p:attrNameLst>
                                      </p:cBhvr>
                                      <p:to>
                                        <p:strVal val="visible"/>
                                      </p:to>
                                    </p:set>
                                    <p:animEffect transition="in" filter="dissolve">
                                      <p:cBhvr>
                                        <p:cTn id="127" dur="500"/>
                                        <p:tgtEl>
                                          <p:spTgt spid="209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5106" grpId="0" animBg="1"/>
      <p:bldP spid="2095130" grpId="0" animBg="1"/>
      <p:bldP spid="2095131" grpId="0" animBg="1"/>
      <p:bldP spid="2095132" grpId="0" animBg="1"/>
      <p:bldP spid="2095133" grpId="0" animBg="1"/>
      <p:bldP spid="2095137" grpId="0" animBg="1"/>
      <p:bldP spid="2095139" grpId="0"/>
      <p:bldP spid="2095140" grpId="0"/>
      <p:bldP spid="2095141" grpId="0"/>
      <p:bldP spid="2095147" grpId="0"/>
      <p:bldP spid="2095148" grpId="0" animBg="1"/>
      <p:bldP spid="2095149" grpId="0" animBg="1"/>
      <p:bldP spid="2095150" grpId="0" animBg="1"/>
      <p:bldP spid="2095151" grpId="0"/>
      <p:bldP spid="2095186" grpId="0"/>
      <p:bldP spid="2095187" grpId="0"/>
      <p:bldP spid="2095188" grpId="0" animBg="1"/>
      <p:bldP spid="20951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4" name="Rectangle 2"/>
          <p:cNvSpPr>
            <a:spLocks noGrp="1" noChangeArrowheads="1"/>
          </p:cNvSpPr>
          <p:nvPr>
            <p:ph type="title"/>
          </p:nvPr>
        </p:nvSpPr>
        <p:spPr/>
        <p:txBody>
          <a:bodyPr/>
          <a:lstStyle/>
          <a:p>
            <a:pPr>
              <a:defRPr/>
            </a:pPr>
            <a:r>
              <a:rPr lang="en-US"/>
              <a:t>Before SOA – After SOA</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47800"/>
            <a:ext cx="8915400"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4"/>
          <p:cNvSpPr txBox="1">
            <a:spLocks noChangeArrowheads="1"/>
          </p:cNvSpPr>
          <p:nvPr/>
        </p:nvSpPr>
        <p:spPr bwMode="auto">
          <a:xfrm>
            <a:off x="6515100" y="6505575"/>
            <a:ext cx="1743075" cy="274638"/>
          </a:xfrm>
          <a:prstGeom prst="rect">
            <a:avLst/>
          </a:prstGeom>
          <a:noFill/>
          <a:ln>
            <a:noFill/>
          </a:ln>
          <a:effectLst/>
          <a:extLst>
            <a:ext uri="{909E8E84-426E-40DD-AFC4-6F175D3DCCD1}">
              <a14:hiddenFill xmlns:a14="http://schemas.microsoft.com/office/drawing/2010/main">
                <a:solidFill>
                  <a:srgbClr val="E3EE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200" i="1"/>
              <a:t>source:IBM</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Design principles [1]</a:t>
            </a:r>
            <a:endParaRPr lang="en-GB" dirty="0"/>
          </a:p>
        </p:txBody>
      </p:sp>
      <p:sp>
        <p:nvSpPr>
          <p:cNvPr id="26627" name="Content Placeholder 2"/>
          <p:cNvSpPr>
            <a:spLocks noGrp="1"/>
          </p:cNvSpPr>
          <p:nvPr>
            <p:ph idx="1"/>
          </p:nvPr>
        </p:nvSpPr>
        <p:spPr/>
        <p:txBody>
          <a:bodyPr/>
          <a:lstStyle/>
          <a:p>
            <a:r>
              <a:rPr lang="en-GB" altLang="en-US" smtClean="0"/>
              <a:t>Services are reusable</a:t>
            </a:r>
          </a:p>
          <a:p>
            <a:pPr lvl="1"/>
            <a:r>
              <a:rPr lang="en-US" altLang="en-US" smtClean="0"/>
              <a:t>Business functionalities exposed as services are designed with the intention of reuse whenever and where they are required</a:t>
            </a:r>
          </a:p>
          <a:p>
            <a:r>
              <a:rPr lang="en-US" altLang="en-US" smtClean="0"/>
              <a:t>Services share a formal contract</a:t>
            </a:r>
          </a:p>
          <a:p>
            <a:pPr lvl="1"/>
            <a:r>
              <a:rPr lang="en-US" altLang="en-US" smtClean="0"/>
              <a:t>Services interact with each through a formal contract which is shared to exchange information and terms of usage</a:t>
            </a:r>
          </a:p>
          <a:p>
            <a:r>
              <a:rPr lang="en-GB" altLang="en-US" smtClean="0"/>
              <a:t>Services are loosely coupled</a:t>
            </a:r>
          </a:p>
          <a:p>
            <a:pPr lvl="1"/>
            <a:r>
              <a:rPr lang="en-US" altLang="en-US" smtClean="0"/>
              <a:t>Services are designed as loosely coupled entities able to interact while maintaining their state of loose coupling.</a:t>
            </a:r>
          </a:p>
          <a:p>
            <a:r>
              <a:rPr lang="en-GB" altLang="en-US" smtClean="0"/>
              <a:t>Services abstract underlying logic</a:t>
            </a:r>
          </a:p>
          <a:p>
            <a:pPr lvl="1"/>
            <a:r>
              <a:rPr lang="en-US" altLang="en-US" smtClean="0"/>
              <a:t>The business logic underpinning a service is kept hidden from the outside world. Only the service description and formal contract are visible for the potential consumers of a service</a:t>
            </a:r>
          </a:p>
          <a:p>
            <a:endParaRPr lang="en-US" altLang="en-US" smtClean="0"/>
          </a:p>
          <a:p>
            <a:endParaRPr lang="en-GB" altLang="en-US" smtClean="0"/>
          </a:p>
        </p:txBody>
      </p:sp>
      <p:sp>
        <p:nvSpPr>
          <p:cNvPr id="2662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41DEE2-F7ED-4B6B-BA86-CB8022FDD7ED}" type="datetime1">
              <a:rPr lang="en-US" altLang="en-US" smtClean="0">
                <a:solidFill>
                  <a:srgbClr val="FFFFFF"/>
                </a:solidFill>
              </a:rPr>
              <a:pPr/>
              <a:t>3/17/2018</a:t>
            </a:fld>
            <a:endParaRPr lang="en-US" altLang="en-US" smtClean="0">
              <a:solidFill>
                <a:srgbClr val="FFFFFF"/>
              </a:solidFill>
            </a:endParaRPr>
          </a:p>
        </p:txBody>
      </p:sp>
      <p:sp>
        <p:nvSpPr>
          <p:cNvPr id="2662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Design principles [2]</a:t>
            </a:r>
            <a:endParaRPr lang="en-GB" dirty="0"/>
          </a:p>
        </p:txBody>
      </p:sp>
      <p:sp>
        <p:nvSpPr>
          <p:cNvPr id="3" name="Content Placeholder 2"/>
          <p:cNvSpPr>
            <a:spLocks noGrp="1"/>
          </p:cNvSpPr>
          <p:nvPr>
            <p:ph idx="1"/>
          </p:nvPr>
        </p:nvSpPr>
        <p:spPr/>
        <p:txBody>
          <a:bodyPr>
            <a:normAutofit lnSpcReduction="10000"/>
          </a:bodyPr>
          <a:lstStyle/>
          <a:p>
            <a:pPr>
              <a:defRPr/>
            </a:pPr>
            <a:r>
              <a:rPr lang="en-GB" dirty="0" smtClean="0"/>
              <a:t>Services </a:t>
            </a:r>
            <a:r>
              <a:rPr lang="en-GB" dirty="0"/>
              <a:t>are </a:t>
            </a:r>
            <a:r>
              <a:rPr lang="en-GB" dirty="0" err="1"/>
              <a:t>composable</a:t>
            </a:r>
            <a:endParaRPr lang="en-GB" dirty="0"/>
          </a:p>
          <a:p>
            <a:pPr lvl="1">
              <a:defRPr/>
            </a:pPr>
            <a:r>
              <a:rPr lang="en-US" dirty="0" smtClean="0"/>
              <a:t>Services </a:t>
            </a:r>
            <a:r>
              <a:rPr lang="en-US" dirty="0"/>
              <a:t>may composed of other services. Hence, a service’s logic should be represented at different levels of granularity and promotes reusability and the creation of abstraction layers.</a:t>
            </a:r>
          </a:p>
          <a:p>
            <a:pPr>
              <a:defRPr/>
            </a:pPr>
            <a:r>
              <a:rPr lang="en-GB" dirty="0" smtClean="0"/>
              <a:t>Services </a:t>
            </a:r>
            <a:r>
              <a:rPr lang="en-GB" dirty="0"/>
              <a:t>are autonomous</a:t>
            </a:r>
          </a:p>
          <a:p>
            <a:pPr lvl="1">
              <a:defRPr/>
            </a:pPr>
            <a:r>
              <a:rPr lang="en-US" dirty="0" smtClean="0"/>
              <a:t>A </a:t>
            </a:r>
            <a:r>
              <a:rPr lang="en-US" dirty="0"/>
              <a:t>service should be independent of any other </a:t>
            </a:r>
            <a:r>
              <a:rPr lang="en-US" dirty="0" smtClean="0"/>
              <a:t>service</a:t>
            </a:r>
          </a:p>
          <a:p>
            <a:pPr>
              <a:defRPr/>
            </a:pPr>
            <a:r>
              <a:rPr lang="en-GB" dirty="0"/>
              <a:t>Services are stateless</a:t>
            </a:r>
          </a:p>
          <a:p>
            <a:pPr lvl="1">
              <a:defRPr/>
            </a:pPr>
            <a:r>
              <a:rPr lang="en-US" dirty="0"/>
              <a:t>A service shouldn’t required to maintain state information rather it should be designed to maximize statelessness</a:t>
            </a:r>
          </a:p>
          <a:p>
            <a:pPr>
              <a:defRPr/>
            </a:pPr>
            <a:r>
              <a:rPr lang="en-GB" dirty="0"/>
              <a:t>Services are discoverable</a:t>
            </a:r>
          </a:p>
          <a:p>
            <a:pPr lvl="1">
              <a:defRPr/>
            </a:pPr>
            <a:r>
              <a:rPr lang="en-US" dirty="0"/>
              <a:t>A service should be discoverable through its description, which can be understood by humans and service users. A service can be discovered by the use of a directory provider, or implementation mechanism or hard-coded address</a:t>
            </a:r>
          </a:p>
          <a:p>
            <a:pPr lvl="1">
              <a:defRPr/>
            </a:pPr>
            <a:endParaRPr lang="en-US" dirty="0"/>
          </a:p>
          <a:p>
            <a:pPr>
              <a:defRPr/>
            </a:pPr>
            <a:endParaRPr lang="en-GB" dirty="0"/>
          </a:p>
        </p:txBody>
      </p:sp>
      <p:sp>
        <p:nvSpPr>
          <p:cNvPr id="2765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EBF1760-B188-42AF-A343-2E48A2B82327}" type="datetime1">
              <a:rPr lang="en-US" altLang="en-US" smtClean="0">
                <a:solidFill>
                  <a:srgbClr val="FFFFFF"/>
                </a:solidFill>
              </a:rPr>
              <a:pPr/>
              <a:t>3/17/2018</a:t>
            </a:fld>
            <a:endParaRPr lang="en-US" altLang="en-US" smtClean="0">
              <a:solidFill>
                <a:srgbClr val="FFFFFF"/>
              </a:solidFill>
            </a:endParaRPr>
          </a:p>
        </p:txBody>
      </p:sp>
      <p:sp>
        <p:nvSpPr>
          <p:cNvPr id="2765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 </a:t>
            </a:r>
            <a:r>
              <a:rPr lang="en-US" dirty="0" smtClean="0"/>
              <a:t>[3]</a:t>
            </a:r>
            <a:endParaRPr lang="en-GB" dirty="0"/>
          </a:p>
        </p:txBody>
      </p:sp>
      <p:sp>
        <p:nvSpPr>
          <p:cNvPr id="28675" name="Content Placeholder 2"/>
          <p:cNvSpPr>
            <a:spLocks noGrp="1"/>
          </p:cNvSpPr>
          <p:nvPr>
            <p:ph idx="1"/>
          </p:nvPr>
        </p:nvSpPr>
        <p:spPr/>
        <p:txBody>
          <a:bodyPr/>
          <a:lstStyle/>
          <a:p>
            <a:r>
              <a:rPr lang="en-US" altLang="en-US" smtClean="0"/>
              <a:t>Services have a network-addressable interface</a:t>
            </a:r>
          </a:p>
          <a:p>
            <a:pPr lvl="1"/>
            <a:r>
              <a:rPr lang="en-US" altLang="en-US" smtClean="0"/>
              <a:t>A service should be invoked from the same computer or remotely –through a local interface or Internet</a:t>
            </a:r>
          </a:p>
          <a:p>
            <a:r>
              <a:rPr lang="en-GB" altLang="en-US" smtClean="0"/>
              <a:t>Services are location transparent</a:t>
            </a:r>
          </a:p>
          <a:p>
            <a:pPr lvl="1"/>
            <a:r>
              <a:rPr lang="en-US" altLang="en-US" smtClean="0"/>
              <a:t>A service should be discoverable without the knowledge of its real location. A requestor can dynamically discover the location of a service looking up a registry. </a:t>
            </a:r>
          </a:p>
          <a:p>
            <a:endParaRPr lang="en-US" altLang="en-US" smtClean="0"/>
          </a:p>
          <a:p>
            <a:r>
              <a:rPr lang="en-US" altLang="en-US" smtClean="0"/>
              <a:t>The core principles are </a:t>
            </a:r>
            <a:r>
              <a:rPr lang="en-US" altLang="en-US" b="1" smtClean="0"/>
              <a:t>autonomy, loose coupling, abstraction, formal contract</a:t>
            </a:r>
            <a:endParaRPr lang="en-GB" altLang="en-US" b="1" smtClean="0"/>
          </a:p>
        </p:txBody>
      </p:sp>
      <p:sp>
        <p:nvSpPr>
          <p:cNvPr id="2867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785276-5C77-4BB7-A196-8B94C0D2F605}" type="datetime1">
              <a:rPr lang="en-US" altLang="en-US" smtClean="0">
                <a:solidFill>
                  <a:srgbClr val="FFFFFF"/>
                </a:solidFill>
              </a:rPr>
              <a:pPr/>
              <a:t>3/17/2018</a:t>
            </a:fld>
            <a:endParaRPr lang="en-US" altLang="en-US" smtClean="0">
              <a:solidFill>
                <a:srgbClr val="FFFFFF"/>
              </a:solidFill>
            </a:endParaRPr>
          </a:p>
        </p:txBody>
      </p:sp>
      <p:sp>
        <p:nvSpPr>
          <p:cNvPr id="2867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31750" y="533400"/>
            <a:ext cx="9112250" cy="990600"/>
          </a:xfrm>
        </p:spPr>
        <p:txBody>
          <a:bodyPr>
            <a:noAutofit/>
          </a:bodyPr>
          <a:lstStyle/>
          <a:p>
            <a:pPr>
              <a:defRPr/>
            </a:pPr>
            <a:r>
              <a:rPr lang="en-US" dirty="0" smtClean="0"/>
              <a:t>What is a Web Service? (W3C definition)</a:t>
            </a:r>
          </a:p>
        </p:txBody>
      </p:sp>
      <p:sp>
        <p:nvSpPr>
          <p:cNvPr id="34819" name="Rectangle 3"/>
          <p:cNvSpPr>
            <a:spLocks noGrp="1" noChangeArrowheads="1"/>
          </p:cNvSpPr>
          <p:nvPr>
            <p:ph idx="1"/>
          </p:nvPr>
        </p:nvSpPr>
        <p:spPr>
          <a:xfrm>
            <a:off x="312738" y="1700213"/>
            <a:ext cx="8550275" cy="4953000"/>
          </a:xfrm>
        </p:spPr>
        <p:txBody>
          <a:bodyPr/>
          <a:lstStyle/>
          <a:p>
            <a:pPr eaLnBrk="1" hangingPunct="1"/>
            <a:r>
              <a:rPr lang="en-US" altLang="en-US" smtClean="0"/>
              <a:t>A Web service is a: </a:t>
            </a:r>
          </a:p>
          <a:p>
            <a:pPr lvl="1" eaLnBrk="1" hangingPunct="1"/>
            <a:r>
              <a:rPr lang="en-US" altLang="en-US" smtClean="0"/>
              <a:t>software system designed to support </a:t>
            </a:r>
          </a:p>
          <a:p>
            <a:pPr lvl="1" eaLnBrk="1" hangingPunct="1"/>
            <a:r>
              <a:rPr lang="en-US" altLang="en-US" smtClean="0"/>
              <a:t>interoperable machine-to-machine interaction over a network. </a:t>
            </a:r>
          </a:p>
          <a:p>
            <a:pPr lvl="1" eaLnBrk="1" hangingPunct="1"/>
            <a:r>
              <a:rPr lang="en-US" altLang="en-US" smtClean="0"/>
              <a:t>has an interface described in a machine-processable format (specifically WSDL). </a:t>
            </a:r>
          </a:p>
          <a:p>
            <a:pPr lvl="1" eaLnBrk="1" hangingPunct="1"/>
            <a:endParaRPr lang="en-US" altLang="en-US" smtClean="0"/>
          </a:p>
          <a:p>
            <a:pPr eaLnBrk="1" hangingPunct="1"/>
            <a:r>
              <a:rPr lang="en-US" altLang="en-US" smtClean="0"/>
              <a:t>Other systems interact with the Web service in a manner prescribed by its description using SOAP-messages, typically conveyed using HTTP with an XML serialization in conjunction with other Web-related standards.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228600" y="457200"/>
            <a:ext cx="8686800" cy="990600"/>
          </a:xfrm>
        </p:spPr>
        <p:txBody>
          <a:bodyPr>
            <a:normAutofit fontScale="90000"/>
          </a:bodyPr>
          <a:lstStyle/>
          <a:p>
            <a:pPr>
              <a:defRPr/>
            </a:pPr>
            <a:r>
              <a:rPr lang="en-US" smtClean="0"/>
              <a:t>What is a Web Service: A Simpler Definition</a:t>
            </a:r>
          </a:p>
        </p:txBody>
      </p:sp>
      <p:sp>
        <p:nvSpPr>
          <p:cNvPr id="36867" name="Rectangle 3"/>
          <p:cNvSpPr>
            <a:spLocks noGrp="1" noChangeArrowheads="1"/>
          </p:cNvSpPr>
          <p:nvPr>
            <p:ph idx="1"/>
          </p:nvPr>
        </p:nvSpPr>
        <p:spPr/>
        <p:txBody>
          <a:bodyPr/>
          <a:lstStyle/>
          <a:p>
            <a:r>
              <a:rPr lang="en-US" altLang="en-US" smtClean="0"/>
              <a:t>A Web Service is a standards-based way for an application to call a function over a network and to do it without having to know:</a:t>
            </a:r>
          </a:p>
          <a:p>
            <a:pPr lvl="1"/>
            <a:r>
              <a:rPr lang="en-US" altLang="en-US" smtClean="0"/>
              <a:t>the location where the function will be executed,</a:t>
            </a:r>
          </a:p>
          <a:p>
            <a:pPr lvl="1"/>
            <a:r>
              <a:rPr lang="en-US" altLang="en-US" smtClean="0"/>
              <a:t>the platform where the function will be run, </a:t>
            </a:r>
          </a:p>
          <a:p>
            <a:pPr lvl="1"/>
            <a:r>
              <a:rPr lang="en-US" altLang="en-US" smtClean="0"/>
              <a:t>the programming language it is written in, or even </a:t>
            </a:r>
          </a:p>
          <a:p>
            <a:pPr lvl="1"/>
            <a:r>
              <a:rPr lang="en-US" altLang="en-US" smtClean="0"/>
              <a:t>who built it.</a:t>
            </a:r>
          </a:p>
          <a:p>
            <a:pPr lvl="1"/>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53988" y="436563"/>
            <a:ext cx="8831262" cy="595312"/>
          </a:xfrm>
        </p:spPr>
        <p:txBody>
          <a:bodyPr>
            <a:normAutofit fontScale="90000"/>
          </a:bodyPr>
          <a:lstStyle/>
          <a:p>
            <a:pPr>
              <a:defRPr/>
            </a:pPr>
            <a:r>
              <a:rPr lang="en-US" dirty="0" smtClean="0"/>
              <a:t>Web Services - SOAP based</a:t>
            </a:r>
          </a:p>
        </p:txBody>
      </p:sp>
      <p:sp>
        <p:nvSpPr>
          <p:cNvPr id="56323" name="Rectangle 3"/>
          <p:cNvSpPr>
            <a:spLocks noGrp="1" noChangeArrowheads="1"/>
          </p:cNvSpPr>
          <p:nvPr>
            <p:ph type="body" sz="half" idx="1"/>
          </p:nvPr>
        </p:nvSpPr>
        <p:spPr>
          <a:xfrm>
            <a:off x="193675" y="1295400"/>
            <a:ext cx="5064125" cy="4953000"/>
          </a:xfrm>
        </p:spPr>
        <p:txBody>
          <a:bodyPr>
            <a:normAutofit fontScale="92500" lnSpcReduction="10000"/>
          </a:bodyPr>
          <a:lstStyle/>
          <a:p>
            <a:pPr marL="381000" indent="-381000">
              <a:buFont typeface="Wingdings" pitchFamily="-107" charset="2"/>
              <a:buAutoNum type="arabicPeriod"/>
              <a:defRPr/>
            </a:pPr>
            <a:endParaRPr lang="en-US" dirty="0" smtClean="0"/>
          </a:p>
          <a:p>
            <a:pPr marL="381000" indent="-381000">
              <a:buFont typeface="Wingdings" pitchFamily="-107" charset="2"/>
              <a:buAutoNum type="arabicPeriod"/>
              <a:defRPr/>
            </a:pPr>
            <a:endParaRPr lang="en-US" dirty="0"/>
          </a:p>
          <a:p>
            <a:pPr marL="381000" indent="-381000">
              <a:buFont typeface="Wingdings" pitchFamily="-107" charset="2"/>
              <a:buAutoNum type="arabicPeriod"/>
              <a:defRPr/>
            </a:pPr>
            <a:r>
              <a:rPr lang="en-US" sz="2800" dirty="0" smtClean="0"/>
              <a:t>Discovery</a:t>
            </a:r>
          </a:p>
          <a:p>
            <a:pPr marL="592138" lvl="1" indent="-361950">
              <a:defRPr/>
            </a:pPr>
            <a:r>
              <a:rPr lang="en-US" sz="2800" dirty="0" smtClean="0"/>
              <a:t>Where is the service?</a:t>
            </a:r>
          </a:p>
          <a:p>
            <a:pPr marL="381000" indent="-381000">
              <a:buFont typeface="Wingdings" pitchFamily="-107" charset="2"/>
              <a:buAutoNum type="arabicPeriod"/>
              <a:defRPr/>
            </a:pPr>
            <a:endParaRPr lang="en-US" sz="2800" dirty="0" smtClean="0"/>
          </a:p>
          <a:p>
            <a:pPr marL="381000" indent="-381000">
              <a:buFont typeface="Wingdings" pitchFamily="-107" charset="2"/>
              <a:buAutoNum type="arabicPeriod"/>
              <a:defRPr/>
            </a:pPr>
            <a:r>
              <a:rPr lang="en-US" sz="2800" dirty="0" smtClean="0"/>
              <a:t>Description</a:t>
            </a:r>
          </a:p>
          <a:p>
            <a:pPr marL="592138" lvl="1" indent="-361950">
              <a:defRPr/>
            </a:pPr>
            <a:r>
              <a:rPr lang="en-US" sz="2800" dirty="0" smtClean="0"/>
              <a:t>What service does it offer?</a:t>
            </a:r>
          </a:p>
          <a:p>
            <a:pPr marL="592138" lvl="1" indent="-361950">
              <a:defRPr/>
            </a:pPr>
            <a:r>
              <a:rPr lang="en-US" sz="2800" dirty="0" smtClean="0"/>
              <a:t>How do I use it?</a:t>
            </a:r>
          </a:p>
          <a:p>
            <a:pPr marL="381000" indent="-381000">
              <a:buFont typeface="Wingdings" pitchFamily="-107" charset="2"/>
              <a:buAutoNum type="arabicPeriod"/>
              <a:defRPr/>
            </a:pPr>
            <a:endParaRPr lang="en-US" sz="2800" dirty="0" smtClean="0"/>
          </a:p>
          <a:p>
            <a:pPr marL="381000" indent="-381000">
              <a:buFont typeface="Wingdings" pitchFamily="-107" charset="2"/>
              <a:buAutoNum type="arabicPeriod"/>
              <a:defRPr/>
            </a:pPr>
            <a:r>
              <a:rPr lang="en-US" sz="2800" dirty="0" smtClean="0"/>
              <a:t>Messaging</a:t>
            </a:r>
          </a:p>
          <a:p>
            <a:pPr marL="592138" lvl="1" indent="-361950">
              <a:defRPr/>
            </a:pPr>
            <a:r>
              <a:rPr lang="en-US" sz="2800" dirty="0" smtClean="0"/>
              <a:t>Let’s communicate!</a:t>
            </a:r>
          </a:p>
        </p:txBody>
      </p:sp>
      <p:sp>
        <p:nvSpPr>
          <p:cNvPr id="56324" name="AutoShape 4"/>
          <p:cNvSpPr>
            <a:spLocks noChangeArrowheads="1"/>
          </p:cNvSpPr>
          <p:nvPr/>
        </p:nvSpPr>
        <p:spPr bwMode="auto">
          <a:xfrm>
            <a:off x="5722938" y="2174875"/>
            <a:ext cx="1820862" cy="933450"/>
          </a:xfrm>
          <a:prstGeom prst="flowChartAlternateProcess">
            <a:avLst/>
          </a:prstGeom>
          <a:solidFill>
            <a:schemeClr val="accent1"/>
          </a:solidFill>
          <a:ln w="12700"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pPr algn="ctr">
              <a:lnSpc>
                <a:spcPct val="90000"/>
              </a:lnSpc>
              <a:buClr>
                <a:schemeClr val="accent2"/>
              </a:buClr>
              <a:buFont typeface="Wingdings" pitchFamily="-107" charset="2"/>
              <a:buNone/>
              <a:defRPr/>
            </a:pPr>
            <a:r>
              <a:rPr lang="en-US" sz="2800" dirty="0">
                <a:solidFill>
                  <a:schemeClr val="bg1"/>
                </a:solidFill>
              </a:rPr>
              <a:t>Discovery</a:t>
            </a:r>
          </a:p>
          <a:p>
            <a:pPr algn="ctr">
              <a:lnSpc>
                <a:spcPct val="90000"/>
              </a:lnSpc>
              <a:buClr>
                <a:schemeClr val="accent2"/>
              </a:buClr>
              <a:buFont typeface="Wingdings" pitchFamily="-107" charset="2"/>
              <a:buNone/>
              <a:defRPr/>
            </a:pPr>
            <a:r>
              <a:rPr lang="en-US" sz="2800" dirty="0">
                <a:solidFill>
                  <a:srgbClr val="0000FF"/>
                </a:solidFill>
                <a:effectLst>
                  <a:outerShdw blurRad="38100" dist="38100" dir="2700000" algn="tl">
                    <a:srgbClr val="000000"/>
                  </a:outerShdw>
                </a:effectLst>
                <a:latin typeface="Times New Roman" pitchFamily="-107" charset="0"/>
              </a:rPr>
              <a:t>UDDI</a:t>
            </a:r>
          </a:p>
        </p:txBody>
      </p:sp>
      <p:sp>
        <p:nvSpPr>
          <p:cNvPr id="56325" name="AutoShape 5"/>
          <p:cNvSpPr>
            <a:spLocks noChangeArrowheads="1"/>
          </p:cNvSpPr>
          <p:nvPr/>
        </p:nvSpPr>
        <p:spPr bwMode="auto">
          <a:xfrm>
            <a:off x="5654675" y="5222875"/>
            <a:ext cx="1981200" cy="933450"/>
          </a:xfrm>
          <a:prstGeom prst="flowChartAlternateProcess">
            <a:avLst/>
          </a:prstGeom>
          <a:solidFill>
            <a:schemeClr val="accent1"/>
          </a:solidFill>
          <a:ln w="12700"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pPr algn="ctr">
              <a:lnSpc>
                <a:spcPct val="90000"/>
              </a:lnSpc>
              <a:buClr>
                <a:schemeClr val="accent2"/>
              </a:buClr>
              <a:buFont typeface="Wingdings" pitchFamily="-107" charset="2"/>
              <a:buNone/>
              <a:defRPr/>
            </a:pPr>
            <a:r>
              <a:rPr lang="en-US" sz="2800">
                <a:solidFill>
                  <a:schemeClr val="bg1"/>
                </a:solidFill>
              </a:rPr>
              <a:t>Messaging</a:t>
            </a:r>
          </a:p>
          <a:p>
            <a:pPr algn="ctr">
              <a:lnSpc>
                <a:spcPct val="90000"/>
              </a:lnSpc>
              <a:buClr>
                <a:schemeClr val="accent2"/>
              </a:buClr>
              <a:buFont typeface="Wingdings" pitchFamily="-107" charset="2"/>
              <a:buNone/>
              <a:defRPr/>
            </a:pPr>
            <a:r>
              <a:rPr lang="en-US" sz="2800">
                <a:solidFill>
                  <a:srgbClr val="0000FF"/>
                </a:solidFill>
                <a:effectLst>
                  <a:outerShdw blurRad="38100" dist="38100" dir="2700000" algn="tl">
                    <a:srgbClr val="000000"/>
                  </a:outerShdw>
                </a:effectLst>
                <a:latin typeface="Times New Roman" pitchFamily="-107" charset="0"/>
              </a:rPr>
              <a:t>SOAP</a:t>
            </a:r>
          </a:p>
        </p:txBody>
      </p:sp>
      <p:sp>
        <p:nvSpPr>
          <p:cNvPr id="56326" name="AutoShape 6"/>
          <p:cNvSpPr>
            <a:spLocks noChangeArrowheads="1"/>
          </p:cNvSpPr>
          <p:nvPr/>
        </p:nvSpPr>
        <p:spPr bwMode="auto">
          <a:xfrm>
            <a:off x="5616575" y="3638550"/>
            <a:ext cx="2039938" cy="933450"/>
          </a:xfrm>
          <a:prstGeom prst="flowChartAlternateProcess">
            <a:avLst/>
          </a:prstGeom>
          <a:solidFill>
            <a:schemeClr val="accent1"/>
          </a:solidFill>
          <a:ln w="12700"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pPr algn="ctr">
              <a:lnSpc>
                <a:spcPct val="90000"/>
              </a:lnSpc>
              <a:buClr>
                <a:schemeClr val="accent2"/>
              </a:buClr>
              <a:buFont typeface="Wingdings" pitchFamily="-107" charset="2"/>
              <a:buNone/>
              <a:defRPr/>
            </a:pPr>
            <a:r>
              <a:rPr lang="en-US" sz="2800">
                <a:solidFill>
                  <a:schemeClr val="bg1"/>
                </a:solidFill>
              </a:rPr>
              <a:t>Description</a:t>
            </a:r>
          </a:p>
          <a:p>
            <a:pPr algn="ctr">
              <a:lnSpc>
                <a:spcPct val="90000"/>
              </a:lnSpc>
              <a:buClr>
                <a:schemeClr val="accent2"/>
              </a:buClr>
              <a:buFont typeface="Wingdings" pitchFamily="-107" charset="2"/>
              <a:buNone/>
              <a:defRPr/>
            </a:pPr>
            <a:r>
              <a:rPr lang="en-US" sz="2800">
                <a:solidFill>
                  <a:srgbClr val="0000FF"/>
                </a:solidFill>
                <a:effectLst>
                  <a:outerShdw blurRad="38100" dist="38100" dir="2700000" algn="tl">
                    <a:srgbClr val="000000"/>
                  </a:outerShdw>
                </a:effectLst>
                <a:latin typeface="Times New Roman" pitchFamily="-107" charset="0"/>
              </a:rPr>
              <a:t>WSDL</a:t>
            </a:r>
          </a:p>
        </p:txBody>
      </p:sp>
      <p:cxnSp>
        <p:nvCxnSpPr>
          <p:cNvPr id="38919" name="AutoShape 7"/>
          <p:cNvCxnSpPr>
            <a:cxnSpLocks noChangeShapeType="1"/>
            <a:stCxn id="56324" idx="2"/>
            <a:endCxn id="56326" idx="0"/>
          </p:cNvCxnSpPr>
          <p:nvPr/>
        </p:nvCxnSpPr>
        <p:spPr bwMode="auto">
          <a:xfrm>
            <a:off x="6634163" y="3108325"/>
            <a:ext cx="3175" cy="5302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0" name="AutoShape 8"/>
          <p:cNvCxnSpPr>
            <a:cxnSpLocks noChangeShapeType="1"/>
            <a:stCxn id="56326" idx="2"/>
            <a:endCxn id="56325" idx="0"/>
          </p:cNvCxnSpPr>
          <p:nvPr/>
        </p:nvCxnSpPr>
        <p:spPr bwMode="auto">
          <a:xfrm>
            <a:off x="6637338" y="4572000"/>
            <a:ext cx="7937" cy="6508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63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defRPr/>
            </a:pPr>
            <a:r>
              <a:rPr lang="en-US" dirty="0" smtClean="0"/>
              <a:t>Standard is Key</a:t>
            </a:r>
          </a:p>
        </p:txBody>
      </p:sp>
      <p:sp>
        <p:nvSpPr>
          <p:cNvPr id="40963" name="Rectangle 3"/>
          <p:cNvSpPr>
            <a:spLocks noGrp="1" noChangeArrowheads="1"/>
          </p:cNvSpPr>
          <p:nvPr>
            <p:ph idx="1"/>
          </p:nvPr>
        </p:nvSpPr>
        <p:spPr/>
        <p:txBody>
          <a:bodyPr/>
          <a:lstStyle/>
          <a:p>
            <a:r>
              <a:rPr lang="en-US" altLang="en-US" smtClean="0"/>
              <a:t>WSDL is used to describe the function(s) that an application will be calling documenting in a standard way its entry points, parameters and output</a:t>
            </a:r>
          </a:p>
          <a:p>
            <a:endParaRPr lang="en-US" altLang="en-US" sz="1200" smtClean="0"/>
          </a:p>
          <a:p>
            <a:r>
              <a:rPr lang="en-US" altLang="en-US" smtClean="0"/>
              <a:t>XML is used to carry the values of parameters and the outputs of the function</a:t>
            </a:r>
          </a:p>
          <a:p>
            <a:endParaRPr lang="en-US" altLang="en-US" sz="1200" smtClean="0"/>
          </a:p>
          <a:p>
            <a:r>
              <a:rPr lang="en-US" altLang="en-US" smtClean="0"/>
              <a:t>SOAP is used as the messaging protocol that carries content (XML) over a network transport (typically HTTP)</a:t>
            </a:r>
          </a:p>
          <a:p>
            <a:endParaRPr lang="en-US" altLang="en-US" sz="1200" smtClean="0"/>
          </a:p>
          <a:p>
            <a:r>
              <a:rPr lang="en-US" altLang="en-US" smtClean="0"/>
              <a:t>HTTP is used as the network transport layer</a:t>
            </a:r>
          </a:p>
          <a:p>
            <a:endParaRPr lang="en-US" alt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time</a:t>
            </a:r>
            <a:endParaRPr lang="en-US" dirty="0"/>
          </a:p>
        </p:txBody>
      </p:sp>
      <p:sp>
        <p:nvSpPr>
          <p:cNvPr id="3" name="Content Placeholder 2"/>
          <p:cNvSpPr>
            <a:spLocks noGrp="1"/>
          </p:cNvSpPr>
          <p:nvPr>
            <p:ph idx="1"/>
          </p:nvPr>
        </p:nvSpPr>
        <p:spPr/>
        <p:txBody>
          <a:bodyPr/>
          <a:lstStyle/>
          <a:p>
            <a:pPr eaLnBrk="1" hangingPunct="1"/>
            <a:r>
              <a:rPr lang="en-US" altLang="en-US" dirty="0" smtClean="0"/>
              <a:t>Architectural Patterns</a:t>
            </a:r>
          </a:p>
          <a:p>
            <a:pPr lvl="1" eaLnBrk="1" hangingPunct="1"/>
            <a:r>
              <a:rPr lang="en-US" altLang="en-US" dirty="0" smtClean="0"/>
              <a:t>Layers</a:t>
            </a:r>
          </a:p>
          <a:p>
            <a:pPr lvl="2" eaLnBrk="1" hangingPunct="1"/>
            <a:r>
              <a:rPr lang="en-US" altLang="en-US" dirty="0" smtClean="0"/>
              <a:t>Client-Server</a:t>
            </a:r>
          </a:p>
          <a:p>
            <a:pPr lvl="1" eaLnBrk="1" hangingPunct="1"/>
            <a:r>
              <a:rPr lang="en-US" altLang="en-US" dirty="0" smtClean="0"/>
              <a:t>Event-driven </a:t>
            </a:r>
          </a:p>
          <a:p>
            <a:pPr lvl="2" eaLnBrk="1" hangingPunct="1"/>
            <a:r>
              <a:rPr lang="en-US" altLang="en-US" dirty="0" smtClean="0"/>
              <a:t>Broker</a:t>
            </a:r>
          </a:p>
          <a:p>
            <a:pPr lvl="2" eaLnBrk="1" hangingPunct="1"/>
            <a:r>
              <a:rPr lang="en-US" altLang="en-US" dirty="0" smtClean="0"/>
              <a:t>Mediator</a:t>
            </a:r>
          </a:p>
          <a:p>
            <a:pPr lvl="1" eaLnBrk="1" hangingPunct="1"/>
            <a:r>
              <a:rPr lang="en-US" altLang="en-US" dirty="0" smtClean="0"/>
              <a:t>MVC (and variants)</a:t>
            </a:r>
          </a:p>
          <a:p>
            <a:endParaRPr lang="en-US" dirty="0"/>
          </a:p>
        </p:txBody>
      </p:sp>
      <p:sp>
        <p:nvSpPr>
          <p:cNvPr id="4" name="Date Placeholder 3"/>
          <p:cNvSpPr>
            <a:spLocks noGrp="1"/>
          </p:cNvSpPr>
          <p:nvPr>
            <p:ph type="dt" sz="half" idx="10"/>
          </p:nvPr>
        </p:nvSpPr>
        <p:spPr/>
        <p:txBody>
          <a:bodyPr/>
          <a:lstStyle/>
          <a:p>
            <a:pPr>
              <a:defRPr/>
            </a:pPr>
            <a:fld id="{EF97C496-7CCE-4822-A85B-A4F064EFA121}" type="datetime1">
              <a:rPr lang="en-US" smtClean="0"/>
              <a:pPr>
                <a:defRPr/>
              </a:pPr>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3569270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dirty="0" smtClean="0"/>
              <a:t>Interaction</a:t>
            </a:r>
          </a:p>
        </p:txBody>
      </p:sp>
      <p:sp>
        <p:nvSpPr>
          <p:cNvPr id="154628" name="AutoShape 4"/>
          <p:cNvSpPr>
            <a:spLocks noChangeArrowheads="1"/>
          </p:cNvSpPr>
          <p:nvPr/>
        </p:nvSpPr>
        <p:spPr bwMode="auto">
          <a:xfrm>
            <a:off x="3581400" y="1752600"/>
            <a:ext cx="1538288" cy="933450"/>
          </a:xfrm>
          <a:prstGeom prst="flowChartAlternateProcess">
            <a:avLst/>
          </a:prstGeom>
          <a:solidFill>
            <a:schemeClr val="accent1"/>
          </a:solidFill>
          <a:ln w="12700"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pPr algn="ctr">
              <a:lnSpc>
                <a:spcPct val="90000"/>
              </a:lnSpc>
              <a:buClr>
                <a:schemeClr val="accent2"/>
              </a:buClr>
              <a:buFont typeface="Wingdings" pitchFamily="-107" charset="2"/>
              <a:buNone/>
              <a:defRPr/>
            </a:pPr>
            <a:r>
              <a:rPr lang="en-US" sz="2800">
                <a:solidFill>
                  <a:schemeClr val="bg1"/>
                </a:solidFill>
              </a:rPr>
              <a:t>UDDI</a:t>
            </a:r>
          </a:p>
          <a:p>
            <a:pPr algn="ctr">
              <a:lnSpc>
                <a:spcPct val="90000"/>
              </a:lnSpc>
              <a:buClr>
                <a:schemeClr val="accent2"/>
              </a:buClr>
              <a:buFont typeface="Wingdings" pitchFamily="-107" charset="2"/>
              <a:buNone/>
              <a:defRPr/>
            </a:pPr>
            <a:r>
              <a:rPr lang="en-US" sz="2800">
                <a:solidFill>
                  <a:srgbClr val="0000FF"/>
                </a:solidFill>
                <a:effectLst>
                  <a:outerShdw blurRad="38100" dist="38100" dir="2700000" algn="tl">
                    <a:srgbClr val="000000"/>
                  </a:outerShdw>
                </a:effectLst>
                <a:latin typeface="Times New Roman" pitchFamily="-107" charset="0"/>
              </a:rPr>
              <a:t>Service1</a:t>
            </a:r>
          </a:p>
        </p:txBody>
      </p:sp>
      <p:sp>
        <p:nvSpPr>
          <p:cNvPr id="154629" name="AutoShape 5"/>
          <p:cNvSpPr>
            <a:spLocks noChangeArrowheads="1"/>
          </p:cNvSpPr>
          <p:nvPr/>
        </p:nvSpPr>
        <p:spPr bwMode="auto">
          <a:xfrm>
            <a:off x="5791200" y="4648200"/>
            <a:ext cx="2362200" cy="933450"/>
          </a:xfrm>
          <a:prstGeom prst="flowChartAlternateProcess">
            <a:avLst/>
          </a:prstGeom>
          <a:solidFill>
            <a:schemeClr val="accent1"/>
          </a:solidFill>
          <a:ln w="12700"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lnSpc>
                <a:spcPct val="90000"/>
              </a:lnSpc>
              <a:buClr>
                <a:schemeClr val="accent2"/>
              </a:buClr>
              <a:buFont typeface="Wingdings" pitchFamily="-107" charset="2"/>
              <a:buNone/>
              <a:defRPr/>
            </a:pPr>
            <a:r>
              <a:rPr lang="en-US" sz="2800">
                <a:solidFill>
                  <a:schemeClr val="bg1"/>
                </a:solidFill>
              </a:rPr>
              <a:t>Web Service</a:t>
            </a:r>
          </a:p>
          <a:p>
            <a:pPr algn="ctr">
              <a:lnSpc>
                <a:spcPct val="90000"/>
              </a:lnSpc>
              <a:buClr>
                <a:schemeClr val="accent2"/>
              </a:buClr>
              <a:buFont typeface="Wingdings" pitchFamily="-107" charset="2"/>
              <a:buNone/>
              <a:defRPr/>
            </a:pPr>
            <a:r>
              <a:rPr lang="en-US" sz="2800">
                <a:solidFill>
                  <a:srgbClr val="0000FF"/>
                </a:solidFill>
                <a:effectLst>
                  <a:outerShdw blurRad="38100" dist="38100" dir="2700000" algn="tl">
                    <a:srgbClr val="000000"/>
                  </a:outerShdw>
                </a:effectLst>
                <a:latin typeface="Times New Roman" pitchFamily="-107" charset="0"/>
              </a:rPr>
              <a:t>Service1</a:t>
            </a:r>
          </a:p>
        </p:txBody>
      </p:sp>
      <p:sp>
        <p:nvSpPr>
          <p:cNvPr id="43013" name="AutoShape 6"/>
          <p:cNvSpPr>
            <a:spLocks noChangeArrowheads="1"/>
          </p:cNvSpPr>
          <p:nvPr/>
        </p:nvSpPr>
        <p:spPr bwMode="auto">
          <a:xfrm>
            <a:off x="720725" y="4854575"/>
            <a:ext cx="1970088" cy="519113"/>
          </a:xfrm>
          <a:prstGeom prst="flowChartAlternateProcess">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buClr>
                <a:schemeClr val="accent2"/>
              </a:buClr>
              <a:buFont typeface="Wingdings" panose="05000000000000000000" pitchFamily="2" charset="2"/>
              <a:buNone/>
            </a:pPr>
            <a:r>
              <a:rPr lang="en-US" altLang="en-US" sz="2800">
                <a:solidFill>
                  <a:schemeClr val="bg1"/>
                </a:solidFill>
              </a:rPr>
              <a:t>Application</a:t>
            </a:r>
          </a:p>
        </p:txBody>
      </p:sp>
      <p:cxnSp>
        <p:nvCxnSpPr>
          <p:cNvPr id="154631" name="AutoShape 7"/>
          <p:cNvCxnSpPr>
            <a:cxnSpLocks noChangeShapeType="1"/>
            <a:stCxn id="154629" idx="0"/>
            <a:endCxn id="154628" idx="3"/>
          </p:cNvCxnSpPr>
          <p:nvPr/>
        </p:nvCxnSpPr>
        <p:spPr bwMode="auto">
          <a:xfrm flipH="1" flipV="1">
            <a:off x="5119688" y="2219325"/>
            <a:ext cx="1852612" cy="2428875"/>
          </a:xfrm>
          <a:prstGeom prst="straightConnector1">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32" name="Text Box 8"/>
          <p:cNvSpPr txBox="1">
            <a:spLocks noChangeArrowheads="1"/>
          </p:cNvSpPr>
          <p:nvPr/>
        </p:nvSpPr>
        <p:spPr bwMode="auto">
          <a:xfrm rot="3148712">
            <a:off x="5392738" y="2981325"/>
            <a:ext cx="13779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buClr>
                <a:schemeClr val="accent2"/>
              </a:buClr>
              <a:buFont typeface="Wingdings" panose="05000000000000000000" pitchFamily="2" charset="2"/>
              <a:buNone/>
            </a:pPr>
            <a:r>
              <a:rPr lang="en-US" altLang="en-US"/>
              <a:t>Register</a:t>
            </a:r>
          </a:p>
        </p:txBody>
      </p:sp>
      <p:cxnSp>
        <p:nvCxnSpPr>
          <p:cNvPr id="154633" name="AutoShape 9"/>
          <p:cNvCxnSpPr>
            <a:cxnSpLocks noChangeShapeType="1"/>
            <a:stCxn id="43013" idx="0"/>
            <a:endCxn id="154628" idx="1"/>
          </p:cNvCxnSpPr>
          <p:nvPr/>
        </p:nvCxnSpPr>
        <p:spPr bwMode="auto">
          <a:xfrm flipV="1">
            <a:off x="1706563" y="2219325"/>
            <a:ext cx="1874837" cy="2635250"/>
          </a:xfrm>
          <a:prstGeom prst="straightConnector1">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34" name="Text Box 10"/>
          <p:cNvSpPr txBox="1">
            <a:spLocks noChangeArrowheads="1"/>
          </p:cNvSpPr>
          <p:nvPr/>
        </p:nvSpPr>
        <p:spPr bwMode="auto">
          <a:xfrm rot="-3281415">
            <a:off x="1274763" y="3221037"/>
            <a:ext cx="23622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buClr>
                <a:schemeClr val="accent2"/>
              </a:buClr>
              <a:buFont typeface="Wingdings" panose="05000000000000000000" pitchFamily="2" charset="2"/>
              <a:buNone/>
            </a:pPr>
            <a:r>
              <a:rPr lang="en-US" altLang="en-US"/>
              <a:t>Discover</a:t>
            </a:r>
          </a:p>
        </p:txBody>
      </p:sp>
      <p:cxnSp>
        <p:nvCxnSpPr>
          <p:cNvPr id="154635" name="AutoShape 11"/>
          <p:cNvCxnSpPr>
            <a:cxnSpLocks noChangeShapeType="1"/>
            <a:stCxn id="154628" idx="2"/>
            <a:endCxn id="43013" idx="0"/>
          </p:cNvCxnSpPr>
          <p:nvPr/>
        </p:nvCxnSpPr>
        <p:spPr bwMode="auto">
          <a:xfrm flipH="1">
            <a:off x="1706563" y="2686050"/>
            <a:ext cx="2644775" cy="2168525"/>
          </a:xfrm>
          <a:prstGeom prst="straightConnector1">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36" name="Text Box 12"/>
          <p:cNvSpPr txBox="1">
            <a:spLocks noChangeArrowheads="1"/>
          </p:cNvSpPr>
          <p:nvPr/>
        </p:nvSpPr>
        <p:spPr bwMode="auto">
          <a:xfrm rot="-2349778">
            <a:off x="2209800" y="3048000"/>
            <a:ext cx="23622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buClr>
                <a:schemeClr val="accent2"/>
              </a:buClr>
              <a:buFont typeface="Wingdings" panose="05000000000000000000" pitchFamily="2" charset="2"/>
              <a:buNone/>
            </a:pPr>
            <a:r>
              <a:rPr lang="en-US" altLang="en-US"/>
              <a:t>WSDL</a:t>
            </a:r>
          </a:p>
        </p:txBody>
      </p:sp>
      <p:cxnSp>
        <p:nvCxnSpPr>
          <p:cNvPr id="154637" name="AutoShape 13"/>
          <p:cNvCxnSpPr>
            <a:cxnSpLocks noChangeShapeType="1"/>
            <a:stCxn id="43013" idx="3"/>
            <a:endCxn id="154629" idx="1"/>
          </p:cNvCxnSpPr>
          <p:nvPr/>
        </p:nvCxnSpPr>
        <p:spPr bwMode="auto">
          <a:xfrm>
            <a:off x="2690813" y="5114925"/>
            <a:ext cx="3100387" cy="0"/>
          </a:xfrm>
          <a:prstGeom prst="straightConnector1">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38" name="Text Box 14"/>
          <p:cNvSpPr txBox="1">
            <a:spLocks noChangeArrowheads="1"/>
          </p:cNvSpPr>
          <p:nvPr/>
        </p:nvSpPr>
        <p:spPr bwMode="auto">
          <a:xfrm>
            <a:off x="3733800" y="5299075"/>
            <a:ext cx="1828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buClr>
                <a:schemeClr val="accent2"/>
              </a:buClr>
              <a:buFont typeface="Wingdings" panose="05000000000000000000" pitchFamily="2" charset="2"/>
              <a:buNone/>
            </a:pPr>
            <a:r>
              <a:rPr lang="en-US" altLang="en-US"/>
              <a:t>SOAP response</a:t>
            </a:r>
          </a:p>
        </p:txBody>
      </p:sp>
      <p:cxnSp>
        <p:nvCxnSpPr>
          <p:cNvPr id="154639" name="AutoShape 15"/>
          <p:cNvCxnSpPr>
            <a:cxnSpLocks noChangeShapeType="1"/>
          </p:cNvCxnSpPr>
          <p:nvPr/>
        </p:nvCxnSpPr>
        <p:spPr bwMode="auto">
          <a:xfrm flipH="1">
            <a:off x="2819400" y="5257800"/>
            <a:ext cx="2667000" cy="0"/>
          </a:xfrm>
          <a:prstGeom prst="straightConnector1">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40" name="Text Box 16"/>
          <p:cNvSpPr txBox="1">
            <a:spLocks noChangeArrowheads="1"/>
          </p:cNvSpPr>
          <p:nvPr/>
        </p:nvSpPr>
        <p:spPr bwMode="auto">
          <a:xfrm>
            <a:off x="2819400" y="4765675"/>
            <a:ext cx="23622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buClr>
                <a:schemeClr val="accent2"/>
              </a:buClr>
              <a:buFont typeface="Wingdings" panose="05000000000000000000" pitchFamily="2" charset="2"/>
              <a:buNone/>
            </a:pPr>
            <a:r>
              <a:rPr lang="en-US" altLang="en-US"/>
              <a:t>SOAP request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6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6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4628">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46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46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46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63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546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6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46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2" grpId="0"/>
      <p:bldP spid="154634" grpId="0"/>
      <p:bldP spid="154636" grpId="0"/>
      <p:bldP spid="154638" grpId="0"/>
      <p:bldP spid="1546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normAutofit fontScale="90000"/>
          </a:bodyPr>
          <a:lstStyle/>
          <a:p>
            <a:pPr>
              <a:defRPr/>
            </a:pPr>
            <a:r>
              <a:rPr lang="en-US" smtClean="0"/>
              <a:t>WSDL: Web Service Description Language</a:t>
            </a:r>
          </a:p>
        </p:txBody>
      </p:sp>
      <p:sp>
        <p:nvSpPr>
          <p:cNvPr id="45059" name="Rectangle 3"/>
          <p:cNvSpPr>
            <a:spLocks noGrp="1" noChangeArrowheads="1"/>
          </p:cNvSpPr>
          <p:nvPr>
            <p:ph idx="1"/>
          </p:nvPr>
        </p:nvSpPr>
        <p:spPr>
          <a:xfrm>
            <a:off x="422275" y="1981200"/>
            <a:ext cx="8229600" cy="4876800"/>
          </a:xfrm>
        </p:spPr>
        <p:txBody>
          <a:bodyPr/>
          <a:lstStyle/>
          <a:p>
            <a:r>
              <a:rPr lang="en-US" altLang="en-US" smtClean="0"/>
              <a:t>WSDL (Web Services Description Language) is a public description of the interfaces offered by a web service.  </a:t>
            </a:r>
          </a:p>
          <a:p>
            <a:endParaRPr lang="en-US" altLang="en-US" smtClean="0"/>
          </a:p>
          <a:p>
            <a:r>
              <a:rPr lang="en-US" altLang="en-US" smtClean="0"/>
              <a:t>Expressed in XML</a:t>
            </a:r>
          </a:p>
          <a:p>
            <a:endParaRPr lang="en-US" altLang="en-US" smtClean="0"/>
          </a:p>
          <a:p>
            <a:r>
              <a:rPr lang="en-US" altLang="en-US" smtClean="0"/>
              <a:t>Describes services as a set of endpoints</a:t>
            </a:r>
          </a:p>
          <a:p>
            <a:pPr lvl="1"/>
            <a:r>
              <a:rPr lang="en-US" altLang="en-US" smtClean="0"/>
              <a:t>Document-oriented</a:t>
            </a:r>
          </a:p>
          <a:p>
            <a:pPr lvl="1"/>
            <a:r>
              <a:rPr lang="en-US" altLang="en-US" smtClean="0"/>
              <a:t>Procedure-oriented</a:t>
            </a:r>
          </a:p>
          <a:p>
            <a:pPr lvl="1"/>
            <a:endParaRPr lang="en-US" alt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a:defRPr/>
            </a:pPr>
            <a:r>
              <a:rPr lang="en-US" smtClean="0"/>
              <a:t>WSDL Specification</a:t>
            </a:r>
          </a:p>
        </p:txBody>
      </p:sp>
      <p:sp>
        <p:nvSpPr>
          <p:cNvPr id="47107" name="Rectangle 3"/>
          <p:cNvSpPr>
            <a:spLocks noGrp="1" noChangeArrowheads="1"/>
          </p:cNvSpPr>
          <p:nvPr>
            <p:ph idx="1"/>
          </p:nvPr>
        </p:nvSpPr>
        <p:spPr/>
        <p:txBody>
          <a:bodyPr/>
          <a:lstStyle/>
          <a:p>
            <a:r>
              <a:rPr lang="en-US" altLang="en-US" smtClean="0"/>
              <a:t>XML grammar</a:t>
            </a:r>
          </a:p>
          <a:p>
            <a:pPr lvl="1"/>
            <a:r>
              <a:rPr lang="en-US" altLang="en-US" smtClean="0"/>
              <a:t>&lt;definitions&gt;: root WSDL element</a:t>
            </a:r>
          </a:p>
          <a:p>
            <a:pPr lvl="1"/>
            <a:r>
              <a:rPr lang="en-US" altLang="en-US" smtClean="0"/>
              <a:t>&lt;types&gt;: data types transmitted</a:t>
            </a:r>
            <a:br>
              <a:rPr lang="en-US" altLang="en-US" smtClean="0"/>
            </a:br>
            <a:r>
              <a:rPr lang="en-US" altLang="en-US" smtClean="0"/>
              <a:t>(starts with XML Schema specifications)</a:t>
            </a:r>
          </a:p>
          <a:p>
            <a:pPr lvl="1"/>
            <a:r>
              <a:rPr lang="en-US" altLang="en-US" smtClean="0"/>
              <a:t>&lt;message&gt;: messages transmitted</a:t>
            </a:r>
          </a:p>
          <a:p>
            <a:pPr lvl="1"/>
            <a:r>
              <a:rPr lang="en-US" altLang="en-US" smtClean="0"/>
              <a:t>&lt;portType&gt;: functions supported</a:t>
            </a:r>
          </a:p>
          <a:p>
            <a:pPr lvl="1"/>
            <a:r>
              <a:rPr lang="en-US" altLang="en-US" smtClean="0"/>
              <a:t>&lt;binding&gt;: specifics of transmissions</a:t>
            </a:r>
          </a:p>
          <a:p>
            <a:pPr lvl="1"/>
            <a:r>
              <a:rPr lang="en-US" altLang="en-US" smtClean="0"/>
              <a:t>&lt;service&gt;: how to access it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53988" y="627063"/>
            <a:ext cx="8831262" cy="290512"/>
          </a:xfrm>
        </p:spPr>
        <p:txBody>
          <a:bodyPr>
            <a:normAutofit fontScale="90000"/>
          </a:bodyPr>
          <a:lstStyle/>
          <a:p>
            <a:pPr>
              <a:defRPr/>
            </a:pPr>
            <a:r>
              <a:rPr lang="en-US" smtClean="0"/>
              <a:t>SOAP: A Description </a:t>
            </a:r>
          </a:p>
        </p:txBody>
      </p:sp>
      <p:sp>
        <p:nvSpPr>
          <p:cNvPr id="49155" name="Rectangle 3"/>
          <p:cNvSpPr>
            <a:spLocks noGrp="1" noChangeArrowheads="1"/>
          </p:cNvSpPr>
          <p:nvPr>
            <p:ph type="body" sz="half" idx="1"/>
          </p:nvPr>
        </p:nvSpPr>
        <p:spPr>
          <a:xfrm>
            <a:off x="193675" y="1295400"/>
            <a:ext cx="5721350" cy="4953000"/>
          </a:xfrm>
        </p:spPr>
        <p:txBody>
          <a:bodyPr/>
          <a:lstStyle/>
          <a:p>
            <a:pPr>
              <a:lnSpc>
                <a:spcPct val="90000"/>
              </a:lnSpc>
            </a:pPr>
            <a:r>
              <a:rPr lang="en-US" altLang="en-US" sz="2000" smtClean="0"/>
              <a:t>Industry standard message format for sending and receiving data between a web services consumer and a web service provider </a:t>
            </a:r>
          </a:p>
          <a:p>
            <a:pPr>
              <a:lnSpc>
                <a:spcPct val="90000"/>
              </a:lnSpc>
            </a:pPr>
            <a:endParaRPr lang="en-US" altLang="en-US" sz="2000" smtClean="0"/>
          </a:p>
          <a:p>
            <a:pPr>
              <a:lnSpc>
                <a:spcPct val="90000"/>
              </a:lnSpc>
            </a:pPr>
            <a:r>
              <a:rPr lang="en-US" altLang="en-US" sz="2000" smtClean="0"/>
              <a:t>SOAP messages are XML documents which have an envelope and:</a:t>
            </a:r>
          </a:p>
          <a:p>
            <a:pPr marL="465138" lvl="1" indent="-234950">
              <a:lnSpc>
                <a:spcPct val="90000"/>
              </a:lnSpc>
            </a:pPr>
            <a:r>
              <a:rPr lang="en-US" altLang="en-US" smtClean="0"/>
              <a:t>Header (optional): contains information about the message such as date/time it was sent or security information</a:t>
            </a:r>
          </a:p>
          <a:p>
            <a:pPr marL="465138" lvl="1" indent="-234950">
              <a:lnSpc>
                <a:spcPct val="90000"/>
              </a:lnSpc>
            </a:pPr>
            <a:r>
              <a:rPr lang="en-US" altLang="en-US" smtClean="0"/>
              <a:t>Body: contains the message itself</a:t>
            </a:r>
          </a:p>
          <a:p>
            <a:pPr>
              <a:lnSpc>
                <a:spcPct val="90000"/>
              </a:lnSpc>
            </a:pPr>
            <a:endParaRPr lang="en-US" altLang="en-US" sz="2000" smtClean="0"/>
          </a:p>
          <a:p>
            <a:pPr>
              <a:lnSpc>
                <a:spcPct val="90000"/>
              </a:lnSpc>
            </a:pPr>
            <a:r>
              <a:rPr lang="en-US" altLang="en-US" sz="2000" smtClean="0"/>
              <a:t>Standard messaging protocol maintained by the W3C </a:t>
            </a:r>
            <a:r>
              <a:rPr lang="en-US" altLang="en-US" sz="2000" smtClean="0">
                <a:hlinkClick r:id="rId3"/>
              </a:rPr>
              <a:t>XML Protocol Working Group</a:t>
            </a:r>
            <a:r>
              <a:rPr lang="en-US" altLang="en-US" sz="2000" smtClean="0"/>
              <a:t>. </a:t>
            </a:r>
          </a:p>
        </p:txBody>
      </p:sp>
      <p:grpSp>
        <p:nvGrpSpPr>
          <p:cNvPr id="49156" name="Group 4"/>
          <p:cNvGrpSpPr>
            <a:grpSpLocks/>
          </p:cNvGrpSpPr>
          <p:nvPr/>
        </p:nvGrpSpPr>
        <p:grpSpPr bwMode="auto">
          <a:xfrm>
            <a:off x="5937250" y="1447800"/>
            <a:ext cx="3048000" cy="4800600"/>
            <a:chOff x="629" y="1296"/>
            <a:chExt cx="1579" cy="2784"/>
          </a:xfrm>
        </p:grpSpPr>
        <p:sp>
          <p:nvSpPr>
            <p:cNvPr id="49158" name="AutoShape 5"/>
            <p:cNvSpPr>
              <a:spLocks noChangeArrowheads="1"/>
            </p:cNvSpPr>
            <p:nvPr/>
          </p:nvSpPr>
          <p:spPr bwMode="auto">
            <a:xfrm>
              <a:off x="629" y="1296"/>
              <a:ext cx="1579" cy="2784"/>
            </a:xfrm>
            <a:prstGeom prst="roundRect">
              <a:avLst>
                <a:gd name="adj" fmla="val 11560"/>
              </a:avLst>
            </a:prstGeom>
            <a:solidFill>
              <a:schemeClr val="folHlink"/>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SOAP Message</a:t>
              </a:r>
            </a:p>
          </p:txBody>
        </p:sp>
        <p:sp>
          <p:nvSpPr>
            <p:cNvPr id="49159" name="AutoShape 6"/>
            <p:cNvSpPr>
              <a:spLocks noChangeArrowheads="1"/>
            </p:cNvSpPr>
            <p:nvPr/>
          </p:nvSpPr>
          <p:spPr bwMode="auto">
            <a:xfrm>
              <a:off x="720" y="3648"/>
              <a:ext cx="1296" cy="384"/>
            </a:xfrm>
            <a:prstGeom prst="roundRect">
              <a:avLst>
                <a:gd name="adj" fmla="val 1156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Attachment Part</a:t>
              </a:r>
            </a:p>
            <a:p>
              <a:pPr>
                <a:lnSpc>
                  <a:spcPct val="90000"/>
                </a:lnSpc>
                <a:buClr>
                  <a:schemeClr val="accent2"/>
                </a:buClr>
                <a:buFont typeface="Wingdings" panose="05000000000000000000" pitchFamily="2" charset="2"/>
                <a:buNone/>
              </a:pPr>
              <a:r>
                <a:rPr lang="en-US" altLang="en-US"/>
                <a:t>(optional)</a:t>
              </a:r>
            </a:p>
          </p:txBody>
        </p:sp>
        <p:sp>
          <p:nvSpPr>
            <p:cNvPr id="49160" name="AutoShape 7"/>
            <p:cNvSpPr>
              <a:spLocks noChangeArrowheads="1"/>
            </p:cNvSpPr>
            <p:nvPr/>
          </p:nvSpPr>
          <p:spPr bwMode="auto">
            <a:xfrm>
              <a:off x="720" y="3216"/>
              <a:ext cx="1296" cy="384"/>
            </a:xfrm>
            <a:prstGeom prst="roundRect">
              <a:avLst>
                <a:gd name="adj" fmla="val 1156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Attachment Part</a:t>
              </a:r>
            </a:p>
            <a:p>
              <a:pPr>
                <a:lnSpc>
                  <a:spcPct val="90000"/>
                </a:lnSpc>
                <a:buClr>
                  <a:schemeClr val="accent2"/>
                </a:buClr>
                <a:buFont typeface="Wingdings" panose="05000000000000000000" pitchFamily="2" charset="2"/>
                <a:buNone/>
              </a:pPr>
              <a:r>
                <a:rPr lang="en-US" altLang="en-US"/>
                <a:t>(optional)</a:t>
              </a:r>
            </a:p>
          </p:txBody>
        </p:sp>
        <p:sp>
          <p:nvSpPr>
            <p:cNvPr id="49161" name="AutoShape 8"/>
            <p:cNvSpPr>
              <a:spLocks noChangeArrowheads="1"/>
            </p:cNvSpPr>
            <p:nvPr/>
          </p:nvSpPr>
          <p:spPr bwMode="auto">
            <a:xfrm>
              <a:off x="720" y="1632"/>
              <a:ext cx="1296" cy="1536"/>
            </a:xfrm>
            <a:prstGeom prst="roundRect">
              <a:avLst>
                <a:gd name="adj" fmla="val 1156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SOAP Part</a:t>
              </a:r>
            </a:p>
          </p:txBody>
        </p:sp>
        <p:sp>
          <p:nvSpPr>
            <p:cNvPr id="49162" name="AutoShape 9"/>
            <p:cNvSpPr>
              <a:spLocks noChangeArrowheads="1"/>
            </p:cNvSpPr>
            <p:nvPr/>
          </p:nvSpPr>
          <p:spPr bwMode="auto">
            <a:xfrm>
              <a:off x="768" y="1968"/>
              <a:ext cx="1056" cy="1104"/>
            </a:xfrm>
            <a:prstGeom prst="roundRect">
              <a:avLst>
                <a:gd name="adj" fmla="val 11560"/>
              </a:avLst>
            </a:prstGeom>
            <a:solidFill>
              <a:srgbClr val="FFCC00"/>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CC00"/>
              </a:extrusionClr>
              <a:contourClr>
                <a:srgbClr val="FFCC00"/>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SOAP Envelope</a:t>
              </a:r>
            </a:p>
          </p:txBody>
        </p:sp>
        <p:sp>
          <p:nvSpPr>
            <p:cNvPr id="49163" name="AutoShape 10"/>
            <p:cNvSpPr>
              <a:spLocks noChangeArrowheads="1"/>
            </p:cNvSpPr>
            <p:nvPr/>
          </p:nvSpPr>
          <p:spPr bwMode="auto">
            <a:xfrm>
              <a:off x="864" y="2688"/>
              <a:ext cx="768" cy="336"/>
            </a:xfrm>
            <a:prstGeom prst="roundRect">
              <a:avLst>
                <a:gd name="adj" fmla="val 11560"/>
              </a:avLst>
            </a:prstGeom>
            <a:solidFill>
              <a:srgbClr val="FF0000"/>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SOAP Body</a:t>
              </a:r>
            </a:p>
          </p:txBody>
        </p:sp>
        <p:sp>
          <p:nvSpPr>
            <p:cNvPr id="49164" name="AutoShape 11"/>
            <p:cNvSpPr>
              <a:spLocks noChangeArrowheads="1"/>
            </p:cNvSpPr>
            <p:nvPr/>
          </p:nvSpPr>
          <p:spPr bwMode="auto">
            <a:xfrm>
              <a:off x="864" y="2304"/>
              <a:ext cx="768" cy="336"/>
            </a:xfrm>
            <a:prstGeom prst="roundRect">
              <a:avLst>
                <a:gd name="adj" fmla="val 11560"/>
              </a:avLst>
            </a:prstGeom>
            <a:solidFill>
              <a:srgbClr val="00FF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00FFFF"/>
              </a:extrusionClr>
              <a:contourClr>
                <a:srgbClr val="00FFFF"/>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buClr>
                  <a:schemeClr val="accent2"/>
                </a:buClr>
                <a:buFont typeface="Wingdings" panose="05000000000000000000" pitchFamily="2" charset="2"/>
                <a:buNone/>
              </a:pPr>
              <a:r>
                <a:rPr lang="en-US" altLang="en-US"/>
                <a:t>SOAP Header</a:t>
              </a:r>
            </a:p>
          </p:txBody>
        </p:sp>
      </p:grpSp>
      <p:sp>
        <p:nvSpPr>
          <p:cNvPr id="49157" name="Text Box 12"/>
          <p:cNvSpPr txBox="1">
            <a:spLocks noChangeArrowheads="1"/>
          </p:cNvSpPr>
          <p:nvPr/>
        </p:nvSpPr>
        <p:spPr bwMode="black">
          <a:xfrm>
            <a:off x="215900" y="6116638"/>
            <a:ext cx="48434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SOAP used to stand for Simple Object Access Protocol</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defRPr/>
            </a:pPr>
            <a:r>
              <a:rPr lang="en-US" dirty="0" smtClean="0"/>
              <a:t>Give it a REST</a:t>
            </a:r>
          </a:p>
        </p:txBody>
      </p:sp>
      <p:sp>
        <p:nvSpPr>
          <p:cNvPr id="55299" name="Rectangle 3"/>
          <p:cNvSpPr>
            <a:spLocks noGrp="1" noChangeArrowheads="1"/>
          </p:cNvSpPr>
          <p:nvPr>
            <p:ph idx="1"/>
          </p:nvPr>
        </p:nvSpPr>
        <p:spPr/>
        <p:txBody>
          <a:bodyPr/>
          <a:lstStyle/>
          <a:p>
            <a:r>
              <a:rPr lang="en-US" altLang="en-US" smtClean="0"/>
              <a:t>REST: </a:t>
            </a:r>
            <a:r>
              <a:rPr lang="en-US" altLang="en-US" b="1" smtClean="0">
                <a:solidFill>
                  <a:schemeClr val="tx2"/>
                </a:solidFill>
              </a:rPr>
              <a:t>RE</a:t>
            </a:r>
            <a:r>
              <a:rPr lang="en-US" altLang="en-US" smtClean="0"/>
              <a:t>presentation </a:t>
            </a:r>
            <a:r>
              <a:rPr lang="en-US" altLang="en-US" b="1" smtClean="0">
                <a:solidFill>
                  <a:schemeClr val="tx2"/>
                </a:solidFill>
              </a:rPr>
              <a:t>S</a:t>
            </a:r>
            <a:r>
              <a:rPr lang="en-US" altLang="en-US" smtClean="0"/>
              <a:t>tate </a:t>
            </a:r>
            <a:r>
              <a:rPr lang="en-US" altLang="en-US" b="1" smtClean="0">
                <a:solidFill>
                  <a:schemeClr val="tx2"/>
                </a:solidFill>
              </a:rPr>
              <a:t>T</a:t>
            </a:r>
            <a:r>
              <a:rPr lang="en-US" altLang="en-US" smtClean="0"/>
              <a:t>ransfer</a:t>
            </a:r>
          </a:p>
          <a:p>
            <a:r>
              <a:rPr lang="en-US" altLang="en-US" smtClean="0"/>
              <a:t>Rest-ful: Follows the REST principles</a:t>
            </a:r>
          </a:p>
          <a:p>
            <a:r>
              <a:rPr lang="en-US" altLang="en-US" smtClean="0"/>
              <a:t>Not strictly for web services</a:t>
            </a:r>
          </a:p>
          <a:p>
            <a:endParaRPr lang="en-US" altLang="en-US" smtClean="0"/>
          </a:p>
          <a:p>
            <a:r>
              <a:rPr lang="en-US" altLang="en-US" smtClean="0"/>
              <a:t>Term used loosely as a method of sending information over HTTP without using a messaging envelope</a:t>
            </a:r>
          </a:p>
          <a:p>
            <a:endParaRPr lang="en-US" altLang="en-US"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GB" dirty="0" smtClean="0"/>
              <a:t>Representational </a:t>
            </a:r>
            <a:r>
              <a:rPr lang="en-GB" dirty="0"/>
              <a:t>State Transfer </a:t>
            </a:r>
            <a:r>
              <a:rPr lang="en-GB" dirty="0" smtClean="0"/>
              <a:t> (REST)</a:t>
            </a:r>
            <a:endParaRPr lang="en-GB" dirty="0"/>
          </a:p>
        </p:txBody>
      </p:sp>
      <p:sp>
        <p:nvSpPr>
          <p:cNvPr id="57347" name="Content Placeholder 2"/>
          <p:cNvSpPr>
            <a:spLocks noGrp="1"/>
          </p:cNvSpPr>
          <p:nvPr>
            <p:ph idx="1"/>
          </p:nvPr>
        </p:nvSpPr>
        <p:spPr/>
        <p:txBody>
          <a:bodyPr/>
          <a:lstStyle/>
          <a:p>
            <a:r>
              <a:rPr lang="en-US" altLang="en-US" smtClean="0"/>
              <a:t>Idea: </a:t>
            </a:r>
            <a:r>
              <a:rPr lang="en-US" altLang="en-US" i="1" smtClean="0"/>
              <a:t>Self-contained </a:t>
            </a:r>
            <a:r>
              <a:rPr lang="en-US" altLang="en-US" smtClean="0"/>
              <a:t>requests specify what </a:t>
            </a:r>
            <a:r>
              <a:rPr lang="en-US" altLang="en-US" i="1" smtClean="0"/>
              <a:t>resource </a:t>
            </a:r>
            <a:r>
              <a:rPr lang="en-US" altLang="en-US" smtClean="0"/>
              <a:t>to operate on and what to do to it [Roy Fielding’s PhD thesis, 2000] </a:t>
            </a:r>
          </a:p>
          <a:p>
            <a:endParaRPr lang="en-US" altLang="en-US" smtClean="0"/>
          </a:p>
          <a:p>
            <a:r>
              <a:rPr lang="en-US" altLang="en-US" smtClean="0"/>
              <a:t>Wikipedia: “a </a:t>
            </a:r>
            <a:r>
              <a:rPr lang="en-US" altLang="en-US" i="1" smtClean="0"/>
              <a:t>post hoc description of the features that made the Web successful” </a:t>
            </a:r>
            <a:endParaRPr lang="en-US" altLang="en-US" smtClean="0"/>
          </a:p>
          <a:p>
            <a:endParaRPr lang="en-GB" altLang="en-US" smtClean="0"/>
          </a:p>
          <a:p>
            <a:r>
              <a:rPr lang="en-US" altLang="en-US" smtClean="0"/>
              <a:t>A service (in the SOA sense) whose operations are like this is a RESTful service </a:t>
            </a:r>
          </a:p>
          <a:p>
            <a:endParaRPr lang="en-US" altLang="en-US" smtClean="0"/>
          </a:p>
          <a:p>
            <a:r>
              <a:rPr lang="en-US" altLang="en-US" smtClean="0"/>
              <a:t>Ideally, RESTful URIs name the operations </a:t>
            </a:r>
          </a:p>
          <a:p>
            <a:endParaRPr lang="en-GB" altLang="en-US" smtClean="0"/>
          </a:p>
        </p:txBody>
      </p:sp>
      <p:sp>
        <p:nvSpPr>
          <p:cNvPr id="5734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94599D-68E8-4E50-BD52-5FE1565FA3D8}" type="datetime1">
              <a:rPr lang="en-US" altLang="en-US" smtClean="0">
                <a:solidFill>
                  <a:srgbClr val="FFFFFF"/>
                </a:solidFill>
              </a:rPr>
              <a:pPr/>
              <a:t>3/17/2018</a:t>
            </a:fld>
            <a:endParaRPr lang="en-US" altLang="en-US" smtClean="0">
              <a:solidFill>
                <a:srgbClr val="FFFFFF"/>
              </a:solidFill>
            </a:endParaRPr>
          </a:p>
        </p:txBody>
      </p:sp>
      <p:sp>
        <p:nvSpPr>
          <p:cNvPr id="5734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dirty="0" smtClean="0"/>
              <a:t>REST Principles</a:t>
            </a:r>
          </a:p>
        </p:txBody>
      </p:sp>
      <p:sp>
        <p:nvSpPr>
          <p:cNvPr id="11267" name="Rectangle 3"/>
          <p:cNvSpPr>
            <a:spLocks noGrp="1" noChangeArrowheads="1"/>
          </p:cNvSpPr>
          <p:nvPr>
            <p:ph idx="1"/>
          </p:nvPr>
        </p:nvSpPr>
        <p:spPr/>
        <p:txBody>
          <a:bodyPr>
            <a:normAutofit lnSpcReduction="10000"/>
          </a:bodyPr>
          <a:lstStyle/>
          <a:p>
            <a:pPr>
              <a:defRPr/>
            </a:pPr>
            <a:r>
              <a:rPr lang="en-US" dirty="0" smtClean="0"/>
              <a:t>[RP1] The key abstraction of information is a </a:t>
            </a:r>
            <a:r>
              <a:rPr lang="en-US" b="1" dirty="0" smtClean="0"/>
              <a:t>resource</a:t>
            </a:r>
            <a:r>
              <a:rPr lang="en-US" dirty="0" smtClean="0"/>
              <a:t>, named by an URL. Any information that can be named can be a resource.</a:t>
            </a:r>
          </a:p>
          <a:p>
            <a:pPr>
              <a:defRPr/>
            </a:pPr>
            <a:endParaRPr lang="en-US" dirty="0" smtClean="0"/>
          </a:p>
          <a:p>
            <a:pPr>
              <a:defRPr/>
            </a:pPr>
            <a:r>
              <a:rPr lang="en-US" dirty="0" smtClean="0"/>
              <a:t>[RP2] The </a:t>
            </a:r>
            <a:r>
              <a:rPr lang="en-US" b="1" dirty="0" smtClean="0"/>
              <a:t>representation</a:t>
            </a:r>
            <a:r>
              <a:rPr lang="en-US" dirty="0" smtClean="0"/>
              <a:t> of a resource is a sequence of bytes, plus representation metadata to describe those bytes. The particular form of the representation can be negotiated between REST components.</a:t>
            </a:r>
          </a:p>
          <a:p>
            <a:pPr>
              <a:defRPr/>
            </a:pPr>
            <a:endParaRPr lang="en-US" dirty="0" smtClean="0"/>
          </a:p>
          <a:p>
            <a:pPr>
              <a:defRPr/>
            </a:pPr>
            <a:r>
              <a:rPr lang="en-US" dirty="0" smtClean="0"/>
              <a:t>[RP3] All interactions are context-free: each interaction contains all of the information necessary to understand the request, independent of any requests that may have preceded it </a:t>
            </a:r>
            <a:r>
              <a:rPr lang="en-US" b="1" dirty="0" smtClean="0"/>
              <a:t>(Stateless). </a:t>
            </a:r>
          </a:p>
        </p:txBody>
      </p:sp>
      <p:sp>
        <p:nvSpPr>
          <p:cNvPr id="5837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D36901-1842-4398-98C0-FD5657FD3C15}" type="slidenum">
              <a:rPr lang="en-US" altLang="en-US" sz="1200" smtClean="0">
                <a:latin typeface="Arial Black" panose="020B0A04020102020204" pitchFamily="34" charset="0"/>
                <a:ea typeface="MS PGothic" panose="020B0600070205080204" pitchFamily="34" charset="-128"/>
              </a:rPr>
              <a:pPr/>
              <a:t>26</a:t>
            </a:fld>
            <a:endParaRPr lang="en-US" altLang="en-US" sz="1200" smtClean="0">
              <a:latin typeface="Arial Black" panose="020B0A0402010202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smtClean="0"/>
              <a:t>REST Principles (cont’d)</a:t>
            </a:r>
          </a:p>
        </p:txBody>
      </p:sp>
      <p:sp>
        <p:nvSpPr>
          <p:cNvPr id="60419" name="Rectangle 3"/>
          <p:cNvSpPr>
            <a:spLocks noGrp="1" noChangeArrowheads="1"/>
          </p:cNvSpPr>
          <p:nvPr>
            <p:ph idx="1"/>
          </p:nvPr>
        </p:nvSpPr>
        <p:spPr/>
        <p:txBody>
          <a:bodyPr/>
          <a:lstStyle/>
          <a:p>
            <a:r>
              <a:rPr lang="en-US" altLang="en-US" smtClean="0"/>
              <a:t>[RP4] Components perform only a small set of well-defined methods on a resource producing a representation to capture the current or intended state of that resource and transfer that representation between components. These methods are global to the specific architectural instantiation of REST; for instance, all resources exposed via HTTP are expected to support each operation identically </a:t>
            </a:r>
            <a:r>
              <a:rPr lang="en-US" altLang="en-US" b="1" smtClean="0"/>
              <a:t>(Uniform interface)</a:t>
            </a:r>
            <a:r>
              <a:rPr lang="en-US" altLang="en-US" smtClean="0"/>
              <a:t>.</a:t>
            </a:r>
          </a:p>
        </p:txBody>
      </p:sp>
      <p:sp>
        <p:nvSpPr>
          <p:cNvPr id="6042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DAAC5F-3796-4359-919B-3928C7D11C19}" type="slidenum">
              <a:rPr lang="en-US" altLang="en-US" sz="1200" smtClean="0">
                <a:latin typeface="Arial Black" panose="020B0A04020102020204" pitchFamily="34" charset="0"/>
                <a:ea typeface="MS PGothic" panose="020B0600070205080204" pitchFamily="34" charset="-128"/>
              </a:rPr>
              <a:pPr/>
              <a:t>27</a:t>
            </a:fld>
            <a:endParaRPr lang="en-US" altLang="en-US" sz="1200" smtClean="0">
              <a:latin typeface="Arial Black" panose="020B0A0402010202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en-US" smtClean="0"/>
              <a:t>REST Principles (cont’d)</a:t>
            </a:r>
          </a:p>
        </p:txBody>
      </p:sp>
      <p:sp>
        <p:nvSpPr>
          <p:cNvPr id="62467" name="Rectangle 3"/>
          <p:cNvSpPr>
            <a:spLocks noGrp="1" noChangeArrowheads="1"/>
          </p:cNvSpPr>
          <p:nvPr>
            <p:ph idx="1"/>
          </p:nvPr>
        </p:nvSpPr>
        <p:spPr/>
        <p:txBody>
          <a:bodyPr/>
          <a:lstStyle/>
          <a:p>
            <a:r>
              <a:rPr lang="en-US" altLang="en-US" smtClean="0"/>
              <a:t>[RP5] Idempotent operations and representation metadata are encouraged in support of </a:t>
            </a:r>
            <a:r>
              <a:rPr lang="en-US" altLang="en-US" b="1" smtClean="0"/>
              <a:t>caching</a:t>
            </a:r>
            <a:r>
              <a:rPr lang="en-US" altLang="en-US" smtClean="0"/>
              <a:t> and representation reuse. </a:t>
            </a:r>
          </a:p>
          <a:p>
            <a:endParaRPr lang="en-US" altLang="en-US" smtClean="0"/>
          </a:p>
          <a:p>
            <a:r>
              <a:rPr lang="en-US" altLang="en-US" smtClean="0"/>
              <a:t>[RP6] The presence of intermediaries is promoted. Filtering or redirection intermediaries may also use both the metadata and the representations within requests or responses to augment, restrict, or modify requests and responses in a manner that is transparent to both the user agent and the origin server </a:t>
            </a:r>
            <a:r>
              <a:rPr lang="en-US" altLang="en-US" b="1" smtClean="0"/>
              <a:t>(Links between resources)</a:t>
            </a:r>
            <a:r>
              <a:rPr lang="en-US" altLang="en-US" smtClean="0"/>
              <a:t>.</a:t>
            </a:r>
          </a:p>
          <a:p>
            <a:endParaRPr lang="en-US" altLang="en-US" smtClean="0"/>
          </a:p>
        </p:txBody>
      </p:sp>
      <p:sp>
        <p:nvSpPr>
          <p:cNvPr id="6246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0B2668-F11E-4471-AEF8-6C65667F7E40}" type="slidenum">
              <a:rPr lang="en-US" altLang="en-US" sz="1200" smtClean="0">
                <a:latin typeface="Arial Black" panose="020B0A04020102020204" pitchFamily="34" charset="0"/>
                <a:ea typeface="MS PGothic" panose="020B0600070205080204" pitchFamily="34" charset="-128"/>
              </a:rPr>
              <a:pPr/>
              <a:t>28</a:t>
            </a:fld>
            <a:endParaRPr lang="en-US" altLang="en-US" sz="1200" smtClean="0">
              <a:latin typeface="Arial Black" panose="020B0A0402010202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Resources</a:t>
            </a:r>
            <a:endParaRPr lang="en-US" dirty="0"/>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a:defRPr/>
            </a:pPr>
            <a:r>
              <a:rPr lang="en-US" dirty="0" smtClean="0"/>
              <a:t>XML representation</a:t>
            </a:r>
          </a:p>
          <a:p>
            <a:pPr marL="0" indent="0">
              <a:buFont typeface="Arial" panose="020B0604020202020204" pitchFamily="34" charset="0"/>
              <a:buNone/>
              <a:defRPr/>
            </a:pP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Person&gt;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ID&gt;1&lt;/ID&gt;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Name&gt;M </a:t>
            </a:r>
            <a:r>
              <a:rPr lang="en-US" dirty="0" err="1">
                <a:latin typeface="Courier New" panose="02070309020205020404" pitchFamily="49" charset="0"/>
                <a:cs typeface="Courier New" panose="02070309020205020404" pitchFamily="49" charset="0"/>
              </a:rPr>
              <a:t>Vaqqas</a:t>
            </a:r>
            <a:r>
              <a:rPr lang="en-US" dirty="0">
                <a:latin typeface="Courier New" panose="02070309020205020404" pitchFamily="49" charset="0"/>
                <a:cs typeface="Courier New" panose="02070309020205020404" pitchFamily="49" charset="0"/>
              </a:rPr>
              <a:t>&lt;/Name&gt;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Email&gt;m.vaqqas@gmail.com&lt;/Email&gt;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Country&gt;India&lt;/Country&gt;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&lt;/Person</a:t>
            </a:r>
            <a:r>
              <a:rPr lang="en-US" dirty="0" smtClean="0">
                <a:latin typeface="Courier New" panose="02070309020205020404" pitchFamily="49" charset="0"/>
                <a:cs typeface="Courier New" panose="02070309020205020404" pitchFamily="49" charset="0"/>
              </a:rPr>
              <a:t>&gt;</a:t>
            </a:r>
            <a:endParaRPr lang="en-US" dirty="0"/>
          </a:p>
          <a:p>
            <a:pPr>
              <a:defRPr/>
            </a:pPr>
            <a:endParaRPr lang="en-US" dirty="0" smtClean="0"/>
          </a:p>
          <a:p>
            <a:pPr>
              <a:defRPr/>
            </a:pPr>
            <a:r>
              <a:rPr lang="en-US" dirty="0" smtClean="0"/>
              <a:t>JSON representation</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"ID": "1",</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"Name": "M </a:t>
            </a:r>
            <a:r>
              <a:rPr lang="en-US" dirty="0" err="1">
                <a:latin typeface="Courier New" panose="02070309020205020404" pitchFamily="49" charset="0"/>
                <a:cs typeface="Courier New" panose="02070309020205020404" pitchFamily="49" charset="0"/>
              </a:rPr>
              <a:t>Vaqqas</a:t>
            </a:r>
            <a:r>
              <a:rPr lang="en-US" dirty="0">
                <a:latin typeface="Courier New" panose="02070309020205020404" pitchFamily="49" charset="0"/>
                <a:cs typeface="Courier New" panose="02070309020205020404" pitchFamily="49" charset="0"/>
              </a:rPr>
              <a:t>",</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"Email": "m.vaqqas@gmail.com",</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    "Country": "India"</a:t>
            </a:r>
          </a:p>
          <a:p>
            <a:pPr marL="0" indent="0">
              <a:buFont typeface="Arial" panose="020B0604020202020204" pitchFamily="34" charset="0"/>
              <a:buNone/>
              <a:defRPr/>
            </a:pPr>
            <a:r>
              <a:rPr lang="en-US" dirty="0">
                <a:latin typeface="Courier New" panose="02070309020205020404" pitchFamily="49" charset="0"/>
                <a:cs typeface="Courier New" panose="02070309020205020404" pitchFamily="49" charset="0"/>
              </a:rPr>
              <a:t>}</a:t>
            </a:r>
          </a:p>
        </p:txBody>
      </p:sp>
      <p:sp>
        <p:nvSpPr>
          <p:cNvPr id="6451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A3B16E-AF56-4473-B724-A810B2C0776E}" type="datetime1">
              <a:rPr lang="en-US" altLang="en-US" smtClean="0">
                <a:solidFill>
                  <a:srgbClr val="FFFFFF"/>
                </a:solidFill>
              </a:rPr>
              <a:pPr/>
              <a:t>3/17/2018</a:t>
            </a:fld>
            <a:endParaRPr lang="en-US" altLang="en-US" smtClean="0">
              <a:solidFill>
                <a:srgbClr val="FFFFFF"/>
              </a:solidFill>
            </a:endParaRPr>
          </a:p>
        </p:txBody>
      </p:sp>
      <p:sp>
        <p:nvSpPr>
          <p:cNvPr id="6451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fontAlgn="auto" hangingPunct="1">
              <a:spcAft>
                <a:spcPts val="0"/>
              </a:spcAft>
              <a:defRPr/>
            </a:pPr>
            <a:r>
              <a:rPr lang="en-US"/>
              <a:t>Content</a:t>
            </a:r>
          </a:p>
        </p:txBody>
      </p:sp>
      <p:sp>
        <p:nvSpPr>
          <p:cNvPr id="11267" name="Rectangle 3"/>
          <p:cNvSpPr>
            <a:spLocks noGrp="1" noChangeArrowheads="1"/>
          </p:cNvSpPr>
          <p:nvPr>
            <p:ph idx="1"/>
          </p:nvPr>
        </p:nvSpPr>
        <p:spPr/>
        <p:txBody>
          <a:bodyPr/>
          <a:lstStyle/>
          <a:p>
            <a:pPr eaLnBrk="1" hangingPunct="1"/>
            <a:r>
              <a:rPr lang="en-US" altLang="en-US" dirty="0" smtClean="0"/>
              <a:t>Architectural Patterns</a:t>
            </a:r>
          </a:p>
          <a:p>
            <a:pPr lvl="1" eaLnBrk="1" hangingPunct="1"/>
            <a:r>
              <a:rPr lang="en-US" altLang="en-US" dirty="0" smtClean="0"/>
              <a:t>Microkernel</a:t>
            </a:r>
          </a:p>
          <a:p>
            <a:pPr lvl="1" eaLnBrk="1" hangingPunct="1"/>
            <a:r>
              <a:rPr lang="en-US" altLang="en-US" dirty="0" smtClean="0"/>
              <a:t>Service-based</a:t>
            </a:r>
          </a:p>
          <a:p>
            <a:pPr lvl="2" eaLnBrk="1" hangingPunct="1"/>
            <a:r>
              <a:rPr lang="en-US" altLang="en-US" dirty="0" smtClean="0"/>
              <a:t>SOA</a:t>
            </a:r>
          </a:p>
          <a:p>
            <a:pPr lvl="2" eaLnBrk="1" hangingPunct="1"/>
            <a:r>
              <a:rPr lang="en-US" altLang="en-US" dirty="0" err="1" smtClean="0"/>
              <a:t>Microservices</a:t>
            </a:r>
            <a:endParaRPr lang="en-US" altLang="en-US" dirty="0" smtClean="0"/>
          </a:p>
          <a:p>
            <a:pPr lvl="1"/>
            <a:r>
              <a:rPr lang="en-US" dirty="0"/>
              <a:t>Service Oriented Architecture Process</a:t>
            </a:r>
          </a:p>
          <a:p>
            <a:pPr lvl="1"/>
            <a:r>
              <a:rPr lang="en-US" dirty="0"/>
              <a:t>Case-Study</a:t>
            </a:r>
          </a:p>
          <a:p>
            <a:pPr lvl="1"/>
            <a:r>
              <a:rPr lang="en-US" dirty="0"/>
              <a:t>Service oriented patterns examples</a:t>
            </a:r>
          </a:p>
          <a:p>
            <a:pPr marL="547687" lvl="2" indent="0" eaLnBrk="1" hangingPunct="1">
              <a:buNone/>
            </a:pPr>
            <a:endParaRPr lang="en-US" altLang="en-US" dirty="0" smtClean="0"/>
          </a:p>
          <a:p>
            <a:pPr lvl="1" eaLnBrk="1" hangingPunct="1">
              <a:buFontTx/>
              <a:buNone/>
            </a:pPr>
            <a:endParaRPr lang="en-US" altLang="en-US" dirty="0" smtClean="0"/>
          </a:p>
        </p:txBody>
      </p:sp>
      <p:sp>
        <p:nvSpPr>
          <p:cNvPr id="1126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11ECD9-4AFA-45A8-9B3E-67AF1B933CF8}" type="datetime1">
              <a:rPr lang="en-US" altLang="en-US" smtClean="0">
                <a:solidFill>
                  <a:schemeClr val="tx2"/>
                </a:solidFill>
              </a:rPr>
              <a:pPr/>
              <a:t>3/17/2018</a:t>
            </a:fld>
            <a:endParaRPr lang="en-US" altLang="en-US" smtClean="0">
              <a:solidFill>
                <a:schemeClr val="tx2"/>
              </a:solidFill>
            </a:endParaRPr>
          </a:p>
        </p:txBody>
      </p:sp>
      <p:sp>
        <p:nvSpPr>
          <p:cNvPr id="1126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Computer Science Department, TUC-N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7663"/>
            <a:ext cx="8229600" cy="990600"/>
          </a:xfrm>
        </p:spPr>
        <p:txBody>
          <a:bodyPr/>
          <a:lstStyle/>
          <a:p>
            <a:pPr>
              <a:defRPr/>
            </a:pPr>
            <a:r>
              <a:rPr lang="en-US" dirty="0" smtClean="0"/>
              <a:t>Messages – HTTP request</a:t>
            </a:r>
            <a:endParaRPr lang="en-US" dirty="0"/>
          </a:p>
        </p:txBody>
      </p:sp>
      <p:pic>
        <p:nvPicPr>
          <p:cNvPr id="65539"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1201738"/>
            <a:ext cx="5543550" cy="1962150"/>
          </a:xfrm>
        </p:spPr>
      </p:pic>
      <p:sp>
        <p:nvSpPr>
          <p:cNvPr id="6554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CFDCE5-0164-43DE-A4A2-E724F3749AE0}" type="datetime1">
              <a:rPr lang="en-US" altLang="en-US" smtClean="0">
                <a:solidFill>
                  <a:srgbClr val="FFFFFF"/>
                </a:solidFill>
              </a:rPr>
              <a:pPr/>
              <a:t>3/17/2018</a:t>
            </a:fld>
            <a:endParaRPr lang="en-US" altLang="en-US" smtClean="0">
              <a:solidFill>
                <a:srgbClr val="FFFFFF"/>
              </a:solidFill>
            </a:endParaRPr>
          </a:p>
        </p:txBody>
      </p:sp>
      <p:sp>
        <p:nvSpPr>
          <p:cNvPr id="6554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
        <p:nvSpPr>
          <p:cNvPr id="65542" name="Rectangle 7"/>
          <p:cNvSpPr>
            <a:spLocks noChangeArrowheads="1"/>
          </p:cNvSpPr>
          <p:nvPr/>
        </p:nvSpPr>
        <p:spPr bwMode="auto">
          <a:xfrm>
            <a:off x="76200" y="3163888"/>
            <a:ext cx="8991600"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&lt;VERB&gt; is one of the HTTP methods like GET, PUT, POST, DELETE, OPTIONS, etc</a:t>
            </a:r>
          </a:p>
          <a:p>
            <a:endParaRPr lang="en-US" altLang="en-US"/>
          </a:p>
          <a:p>
            <a:r>
              <a:rPr lang="en-US" altLang="en-US"/>
              <a:t>&lt;URI&gt; is the URI of the resource on which the operation is going to be performed</a:t>
            </a:r>
          </a:p>
          <a:p>
            <a:endParaRPr lang="en-US" altLang="en-US"/>
          </a:p>
          <a:p>
            <a:r>
              <a:rPr lang="en-US" altLang="en-US"/>
              <a:t>&lt;HTTP Version&gt; is the version of HTTP</a:t>
            </a:r>
          </a:p>
          <a:p>
            <a:endParaRPr lang="en-US" altLang="en-US"/>
          </a:p>
          <a:p>
            <a:r>
              <a:rPr lang="en-US" altLang="en-US"/>
              <a:t>&lt;Request Header&gt; contains the metadata as a collection of key-value pairs of headers and their values. These settings contain information about the message and its sender like client type, the formats client supports, format type of the message body, cache settings for the response, and a lot more information.</a:t>
            </a:r>
          </a:p>
          <a:p>
            <a:endParaRPr lang="en-US" altLang="en-US"/>
          </a:p>
          <a:p>
            <a:r>
              <a:rPr lang="en-US" altLang="en-US"/>
              <a:t>&lt;Request Body&gt; is the actual message content. In a RESTful service, that's where the representations of resources sit in a message.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POST request example</a:t>
            </a:r>
            <a:endParaRPr lang="en-US" dirty="0"/>
          </a:p>
        </p:txBody>
      </p:sp>
      <p:sp>
        <p:nvSpPr>
          <p:cNvPr id="66563" name="Content Placeholder 2"/>
          <p:cNvSpPr>
            <a:spLocks noGrp="1"/>
          </p:cNvSpPr>
          <p:nvPr>
            <p:ph idx="1"/>
          </p:nvPr>
        </p:nvSpPr>
        <p:spPr/>
        <p:txBody>
          <a:bodyPr/>
          <a:lstStyle/>
          <a:p>
            <a:pPr marL="0" indent="0">
              <a:buFont typeface="Arial" panose="020B0604020202020204" pitchFamily="34" charset="0"/>
              <a:buNone/>
            </a:pPr>
            <a:r>
              <a:rPr lang="en-US" altLang="en-US" smtClean="0"/>
              <a:t>POST http://MyService/Person/</a:t>
            </a:r>
          </a:p>
          <a:p>
            <a:pPr marL="0" indent="0">
              <a:buFont typeface="Arial" panose="020B0604020202020204" pitchFamily="34" charset="0"/>
              <a:buNone/>
            </a:pPr>
            <a:r>
              <a:rPr lang="en-US" altLang="en-US" smtClean="0"/>
              <a:t>Host: MyService</a:t>
            </a:r>
          </a:p>
          <a:p>
            <a:pPr marL="0" indent="0">
              <a:buFont typeface="Arial" panose="020B0604020202020204" pitchFamily="34" charset="0"/>
              <a:buNone/>
            </a:pPr>
            <a:r>
              <a:rPr lang="en-US" altLang="en-US" smtClean="0"/>
              <a:t>Content-Type: text/xml; charset=utf-8</a:t>
            </a:r>
          </a:p>
          <a:p>
            <a:pPr marL="0" indent="0">
              <a:buFont typeface="Arial" panose="020B0604020202020204" pitchFamily="34" charset="0"/>
              <a:buNone/>
            </a:pPr>
            <a:r>
              <a:rPr lang="en-US" altLang="en-US" smtClean="0"/>
              <a:t>Content-Length: 123</a:t>
            </a:r>
          </a:p>
          <a:p>
            <a:pPr marL="0" indent="0">
              <a:buFont typeface="Arial" panose="020B0604020202020204" pitchFamily="34" charset="0"/>
              <a:buNone/>
            </a:pPr>
            <a:r>
              <a:rPr lang="en-US" altLang="en-US" smtClean="0"/>
              <a:t>&lt;?xml version="1.0" encoding="utf-8"?&gt;</a:t>
            </a:r>
          </a:p>
          <a:p>
            <a:pPr marL="0" indent="0">
              <a:buFont typeface="Arial" panose="020B0604020202020204" pitchFamily="34" charset="0"/>
              <a:buNone/>
            </a:pPr>
            <a:r>
              <a:rPr lang="en-US" altLang="en-US" smtClean="0"/>
              <a:t>&lt;Person&gt;</a:t>
            </a:r>
          </a:p>
          <a:p>
            <a:pPr marL="0" indent="0">
              <a:buFont typeface="Arial" panose="020B0604020202020204" pitchFamily="34" charset="0"/>
              <a:buNone/>
            </a:pPr>
            <a:r>
              <a:rPr lang="en-US" altLang="en-US" smtClean="0"/>
              <a:t>  &lt;ID&gt;1&lt;/ID&gt;</a:t>
            </a:r>
          </a:p>
          <a:p>
            <a:pPr marL="0" indent="0">
              <a:buFont typeface="Arial" panose="020B0604020202020204" pitchFamily="34" charset="0"/>
              <a:buNone/>
            </a:pPr>
            <a:r>
              <a:rPr lang="en-US" altLang="en-US" smtClean="0"/>
              <a:t>  &lt;Name&gt;M Vaqqas&lt;/Name&gt;</a:t>
            </a:r>
          </a:p>
          <a:p>
            <a:pPr marL="0" indent="0">
              <a:buFont typeface="Arial" panose="020B0604020202020204" pitchFamily="34" charset="0"/>
              <a:buNone/>
            </a:pPr>
            <a:r>
              <a:rPr lang="en-US" altLang="en-US" smtClean="0"/>
              <a:t>  &lt;Email&gt;m.vaqqas@gmail.com&lt;/Email&gt;</a:t>
            </a:r>
          </a:p>
          <a:p>
            <a:pPr marL="0" indent="0">
              <a:buFont typeface="Arial" panose="020B0604020202020204" pitchFamily="34" charset="0"/>
              <a:buNone/>
            </a:pPr>
            <a:r>
              <a:rPr lang="en-US" altLang="en-US" smtClean="0"/>
              <a:t>  &lt;Country&gt;India&lt;/Country&gt;</a:t>
            </a:r>
          </a:p>
          <a:p>
            <a:pPr marL="0" indent="0">
              <a:buFont typeface="Arial" panose="020B0604020202020204" pitchFamily="34" charset="0"/>
              <a:buNone/>
            </a:pPr>
            <a:r>
              <a:rPr lang="en-US" altLang="en-US" smtClean="0"/>
              <a:t>&lt;/Person&gt;</a:t>
            </a:r>
          </a:p>
        </p:txBody>
      </p:sp>
      <p:sp>
        <p:nvSpPr>
          <p:cNvPr id="6656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139036-4B1B-4590-944C-5C05DB5423FC}" type="datetime1">
              <a:rPr lang="en-US" altLang="en-US" smtClean="0">
                <a:solidFill>
                  <a:srgbClr val="FFFFFF"/>
                </a:solidFill>
              </a:rPr>
              <a:pPr/>
              <a:t>3/17/2018</a:t>
            </a:fld>
            <a:endParaRPr lang="en-US" altLang="en-US" smtClean="0">
              <a:solidFill>
                <a:srgbClr val="FFFFFF"/>
              </a:solidFill>
            </a:endParaRPr>
          </a:p>
        </p:txBody>
      </p:sp>
      <p:sp>
        <p:nvSpPr>
          <p:cNvPr id="6656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HTTP verbs – uniform interface</a:t>
            </a:r>
            <a:endParaRPr lang="en-US" dirty="0"/>
          </a:p>
        </p:txBody>
      </p:sp>
      <p:pic>
        <p:nvPicPr>
          <p:cNvPr id="67587"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524000"/>
            <a:ext cx="8702675" cy="5186363"/>
          </a:xfrm>
        </p:spPr>
      </p:pic>
      <p:sp>
        <p:nvSpPr>
          <p:cNvPr id="6758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11F0FA-DC79-4701-A6DC-F465C8FF7DBE}" type="datetime1">
              <a:rPr lang="en-US" altLang="en-US" smtClean="0">
                <a:solidFill>
                  <a:srgbClr val="FFFFFF"/>
                </a:solidFill>
              </a:rPr>
              <a:pPr/>
              <a:t>3/17/2018</a:t>
            </a:fld>
            <a:endParaRPr lang="en-US" altLang="en-US" smtClean="0">
              <a:solidFill>
                <a:srgbClr val="FFFFFF"/>
              </a:solidFill>
            </a:endParaRPr>
          </a:p>
        </p:txBody>
      </p:sp>
      <p:sp>
        <p:nvSpPr>
          <p:cNvPr id="6758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PUT vs. POST</a:t>
            </a:r>
            <a:endParaRPr lang="en-US" dirty="0"/>
          </a:p>
        </p:txBody>
      </p:sp>
      <p:sp>
        <p:nvSpPr>
          <p:cNvPr id="68611" name="Content Placeholder 2"/>
          <p:cNvSpPr>
            <a:spLocks noGrp="1"/>
          </p:cNvSpPr>
          <p:nvPr>
            <p:ph idx="1"/>
          </p:nvPr>
        </p:nvSpPr>
        <p:spPr/>
        <p:txBody>
          <a:bodyPr/>
          <a:lstStyle/>
          <a:p>
            <a:r>
              <a:rPr lang="en-US" altLang="en-US" dirty="0" smtClean="0"/>
              <a:t>PUT</a:t>
            </a:r>
          </a:p>
          <a:p>
            <a:pPr lvl="1"/>
            <a:r>
              <a:rPr lang="en-US" altLang="en-US" dirty="0"/>
              <a:t>Creates THE new resource with </a:t>
            </a:r>
            <a:r>
              <a:rPr lang="en-US" altLang="en-US" dirty="0" err="1"/>
              <a:t>newResourceId</a:t>
            </a:r>
            <a:r>
              <a:rPr lang="en-US" altLang="en-US" dirty="0"/>
              <a:t> as the identifier, under the /resources URI, or </a:t>
            </a:r>
            <a:r>
              <a:rPr lang="en-US" altLang="en-US" dirty="0" smtClean="0"/>
              <a:t>collection (i.e. Client defined URI).</a:t>
            </a:r>
            <a:endParaRPr lang="en-US" altLang="en-US" dirty="0"/>
          </a:p>
          <a:p>
            <a:pPr lvl="1"/>
            <a:endParaRPr lang="en-US" altLang="en-US" dirty="0"/>
          </a:p>
          <a:p>
            <a:pPr lvl="1"/>
            <a:r>
              <a:rPr lang="en-US" altLang="en-US" dirty="0"/>
              <a:t>PUT /resources/&lt;</a:t>
            </a:r>
            <a:r>
              <a:rPr lang="en-US" altLang="en-US" dirty="0" err="1"/>
              <a:t>newResourceId</a:t>
            </a:r>
            <a:r>
              <a:rPr lang="en-US" altLang="en-US" dirty="0"/>
              <a:t>&gt; HTTP/1.1 </a:t>
            </a:r>
            <a:endParaRPr lang="en-US" altLang="en-US" dirty="0" smtClean="0"/>
          </a:p>
          <a:p>
            <a:endParaRPr lang="en-US" altLang="en-US" dirty="0"/>
          </a:p>
          <a:p>
            <a:r>
              <a:rPr lang="en-US" altLang="en-US" dirty="0" smtClean="0"/>
              <a:t>POST</a:t>
            </a:r>
          </a:p>
          <a:p>
            <a:pPr lvl="1"/>
            <a:r>
              <a:rPr lang="en-US" altLang="en-US" dirty="0"/>
              <a:t>Creates A new resource under the /resources URI, or collection. Usually the identifier is returned by the server.</a:t>
            </a:r>
          </a:p>
          <a:p>
            <a:pPr lvl="1"/>
            <a:endParaRPr lang="en-US" altLang="en-US" dirty="0"/>
          </a:p>
          <a:p>
            <a:pPr lvl="1"/>
            <a:r>
              <a:rPr lang="en-US" altLang="en-US" dirty="0"/>
              <a:t>POST /resources HTTP/1.1</a:t>
            </a:r>
            <a:endParaRPr lang="en-US" altLang="en-US" dirty="0" smtClean="0"/>
          </a:p>
        </p:txBody>
      </p:sp>
      <p:sp>
        <p:nvSpPr>
          <p:cNvPr id="6861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1D1D870-E272-4D27-BEFE-BB6C18FC1983}" type="datetime1">
              <a:rPr lang="en-US" altLang="en-US" smtClean="0">
                <a:solidFill>
                  <a:srgbClr val="FFFFFF"/>
                </a:solidFill>
              </a:rPr>
              <a:pPr/>
              <a:t>3/17/2018</a:t>
            </a:fld>
            <a:endParaRPr lang="en-US" altLang="en-US" smtClean="0">
              <a:solidFill>
                <a:srgbClr val="FFFFFF"/>
              </a:solidFill>
            </a:endParaRPr>
          </a:p>
        </p:txBody>
      </p:sp>
      <p:sp>
        <p:nvSpPr>
          <p:cNvPr id="6861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Statelessness</a:t>
            </a:r>
            <a:endParaRPr lang="en-US" dirty="0"/>
          </a:p>
        </p:txBody>
      </p:sp>
      <p:sp>
        <p:nvSpPr>
          <p:cNvPr id="3" name="Content Placeholder 2"/>
          <p:cNvSpPr>
            <a:spLocks noGrp="1"/>
          </p:cNvSpPr>
          <p:nvPr>
            <p:ph idx="1"/>
          </p:nvPr>
        </p:nvSpPr>
        <p:spPr/>
        <p:txBody>
          <a:bodyPr/>
          <a:lstStyle/>
          <a:p>
            <a:pPr>
              <a:defRPr/>
            </a:pPr>
            <a:r>
              <a:rPr lang="en-US" dirty="0"/>
              <a:t>does not maintain the application state for any client. A request cannot be dependent on a past request and a service treats each request independently. </a:t>
            </a:r>
            <a:endParaRPr lang="en-US" dirty="0" smtClean="0"/>
          </a:p>
          <a:p>
            <a:pPr marL="0" indent="0">
              <a:buFont typeface="Arial" panose="020B0604020202020204" pitchFamily="34" charset="0"/>
              <a:buNone/>
              <a:defRPr/>
            </a:pPr>
            <a:endParaRPr lang="en-US" dirty="0" smtClean="0"/>
          </a:p>
          <a:p>
            <a:pPr marL="0" indent="0">
              <a:buFont typeface="Arial" panose="020B0604020202020204" pitchFamily="34" charset="0"/>
              <a:buNone/>
              <a:defRPr/>
            </a:pPr>
            <a:r>
              <a:rPr lang="en-US" dirty="0" smtClean="0"/>
              <a:t>Example:</a:t>
            </a:r>
          </a:p>
          <a:p>
            <a:pPr marL="0" indent="0">
              <a:buFont typeface="Arial" panose="020B0604020202020204" pitchFamily="34" charset="0"/>
              <a:buNone/>
              <a:defRPr/>
            </a:pPr>
            <a:r>
              <a:rPr lang="en-US" dirty="0"/>
              <a:t>Request1: GET http://MyService/Persons/1 HTTP/1.1</a:t>
            </a:r>
          </a:p>
          <a:p>
            <a:pPr marL="0" indent="0">
              <a:buFont typeface="Arial" panose="020B0604020202020204" pitchFamily="34" charset="0"/>
              <a:buNone/>
              <a:defRPr/>
            </a:pPr>
            <a:r>
              <a:rPr lang="en-US" dirty="0" smtClean="0"/>
              <a:t>Request2</a:t>
            </a:r>
            <a:r>
              <a:rPr lang="en-US" dirty="0"/>
              <a:t>: GET http://MyService/Persons/2 HTTP/1.1</a:t>
            </a:r>
          </a:p>
        </p:txBody>
      </p:sp>
      <p:sp>
        <p:nvSpPr>
          <p:cNvPr id="6963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FEE5330-66F3-434E-A894-05D29634492A}" type="datetime1">
              <a:rPr lang="en-US" altLang="en-US" smtClean="0">
                <a:solidFill>
                  <a:srgbClr val="FFFFFF"/>
                </a:solidFill>
              </a:rPr>
              <a:pPr/>
              <a:t>3/17/2018</a:t>
            </a:fld>
            <a:endParaRPr lang="en-US" altLang="en-US" smtClean="0">
              <a:solidFill>
                <a:srgbClr val="FFFFFF"/>
              </a:solidFill>
            </a:endParaRPr>
          </a:p>
        </p:txBody>
      </p:sp>
      <p:sp>
        <p:nvSpPr>
          <p:cNvPr id="6963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SOAP vs. REST</a:t>
            </a:r>
            <a:endParaRPr lang="en-US" dirty="0"/>
          </a:p>
        </p:txBody>
      </p:sp>
      <p:sp>
        <p:nvSpPr>
          <p:cNvPr id="74755" name="Content Placeholder 2"/>
          <p:cNvSpPr>
            <a:spLocks noGrp="1"/>
          </p:cNvSpPr>
          <p:nvPr>
            <p:ph idx="1"/>
          </p:nvPr>
        </p:nvSpPr>
        <p:spPr/>
        <p:txBody>
          <a:bodyPr/>
          <a:lstStyle/>
          <a:p>
            <a:r>
              <a:rPr lang="en-US" altLang="en-US" dirty="0" smtClean="0"/>
              <a:t>SOAP</a:t>
            </a:r>
          </a:p>
          <a:p>
            <a:pPr lvl="1"/>
            <a:r>
              <a:rPr lang="en-US" altLang="en-US" dirty="0" smtClean="0"/>
              <a:t>SOAP is still offered by some very prominent tech companies for their APIs (Salesforce, </a:t>
            </a:r>
            <a:r>
              <a:rPr lang="en-US" altLang="en-US" dirty="0" err="1" smtClean="0"/>
              <a:t>Paypal</a:t>
            </a:r>
            <a:r>
              <a:rPr lang="en-US" altLang="en-US" dirty="0" smtClean="0"/>
              <a:t>, </a:t>
            </a:r>
            <a:r>
              <a:rPr lang="en-US" altLang="en-US" dirty="0" err="1" smtClean="0"/>
              <a:t>Docusign</a:t>
            </a:r>
            <a:r>
              <a:rPr lang="en-US" altLang="en-US" dirty="0" smtClean="0"/>
              <a:t>). </a:t>
            </a:r>
          </a:p>
          <a:p>
            <a:pPr lvl="1"/>
            <a:r>
              <a:rPr lang="en-US" altLang="en-US" dirty="0" smtClean="0"/>
              <a:t>SOAP is good for applications that require </a:t>
            </a:r>
            <a:r>
              <a:rPr lang="en-US" altLang="en-US" b="1" i="1" dirty="0" smtClean="0"/>
              <a:t>formal contracts</a:t>
            </a:r>
            <a:r>
              <a:rPr lang="en-US" altLang="en-US" dirty="0" smtClean="0"/>
              <a:t> between the API and consumer, since it can enforce the use of formal contracts by using WSDL </a:t>
            </a:r>
          </a:p>
          <a:p>
            <a:pPr lvl="1"/>
            <a:r>
              <a:rPr lang="en-US" altLang="en-US" dirty="0" smtClean="0"/>
              <a:t>Additionally, SOAP has built in </a:t>
            </a:r>
            <a:r>
              <a:rPr lang="en-US" altLang="en-US" b="1" i="1" dirty="0" smtClean="0"/>
              <a:t>WS-Reliable messaging</a:t>
            </a:r>
            <a:r>
              <a:rPr lang="en-US" altLang="en-US" dirty="0" smtClean="0"/>
              <a:t> to increase security in asynchronous execution and processing.</a:t>
            </a:r>
          </a:p>
          <a:p>
            <a:pPr lvl="1"/>
            <a:r>
              <a:rPr lang="en-US" altLang="en-US" dirty="0" smtClean="0"/>
              <a:t>SOAP has built-in </a:t>
            </a:r>
            <a:r>
              <a:rPr lang="en-US" altLang="en-US" b="1" i="1" dirty="0" err="1" smtClean="0"/>
              <a:t>stateful</a:t>
            </a:r>
            <a:r>
              <a:rPr lang="en-US" altLang="en-US" i="1" dirty="0" smtClean="0"/>
              <a:t> operations</a:t>
            </a:r>
            <a:r>
              <a:rPr lang="en-US" altLang="en-US" dirty="0" smtClean="0"/>
              <a:t>. SOAP is designed support conversational state management.</a:t>
            </a:r>
          </a:p>
          <a:p>
            <a:pPr lvl="1"/>
            <a:r>
              <a:rPr lang="en-US" altLang="en-US" dirty="0" smtClean="0"/>
              <a:t>Provides support for </a:t>
            </a:r>
            <a:r>
              <a:rPr lang="en-US" altLang="en-US" dirty="0" err="1" smtClean="0"/>
              <a:t>WS_AtomicTransaction</a:t>
            </a:r>
            <a:r>
              <a:rPr lang="en-US" altLang="en-US" dirty="0" smtClean="0"/>
              <a:t> and </a:t>
            </a:r>
            <a:r>
              <a:rPr lang="en-US" altLang="en-US" dirty="0" err="1" smtClean="0"/>
              <a:t>WS_Security</a:t>
            </a:r>
            <a:r>
              <a:rPr lang="en-US" altLang="en-US" dirty="0" smtClean="0"/>
              <a:t>, SOAP can benefit developers when there is a high need for transactional reliability.</a:t>
            </a:r>
          </a:p>
          <a:p>
            <a:pPr lvl="2"/>
            <a:endParaRPr lang="en-US" altLang="en-US" dirty="0" smtClean="0"/>
          </a:p>
        </p:txBody>
      </p:sp>
      <p:sp>
        <p:nvSpPr>
          <p:cNvPr id="7475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79D3E0-5A03-45B2-AA71-1A611619ED5B}" type="datetime1">
              <a:rPr lang="en-US" altLang="en-US" smtClean="0">
                <a:solidFill>
                  <a:srgbClr val="FFFFFF"/>
                </a:solidFill>
              </a:rPr>
              <a:pPr/>
              <a:t>3/17/2018</a:t>
            </a:fld>
            <a:endParaRPr lang="en-US" altLang="en-US" smtClean="0">
              <a:solidFill>
                <a:srgbClr val="FFFFFF"/>
              </a:solidFill>
            </a:endParaRPr>
          </a:p>
        </p:txBody>
      </p:sp>
      <p:sp>
        <p:nvSpPr>
          <p:cNvPr id="7475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SOAP</a:t>
            </a:r>
            <a:endParaRPr lang="en-US" dirty="0"/>
          </a:p>
        </p:txBody>
      </p:sp>
      <p:sp>
        <p:nvSpPr>
          <p:cNvPr id="3" name="Content Placeholder 2"/>
          <p:cNvSpPr>
            <a:spLocks noGrp="1"/>
          </p:cNvSpPr>
          <p:nvPr>
            <p:ph idx="1"/>
          </p:nvPr>
        </p:nvSpPr>
        <p:spPr>
          <a:xfrm>
            <a:off x="76200" y="1600200"/>
            <a:ext cx="9067800" cy="4876800"/>
          </a:xfrm>
        </p:spPr>
        <p:txBody>
          <a:bodyPr/>
          <a:lstStyle/>
          <a:p>
            <a:pPr>
              <a:defRPr/>
            </a:pPr>
            <a:r>
              <a:rPr lang="en-US" dirty="0"/>
              <a:t>Language, platform, and transport independent (REST requires use of HTTP)</a:t>
            </a:r>
          </a:p>
          <a:p>
            <a:pPr>
              <a:defRPr/>
            </a:pPr>
            <a:r>
              <a:rPr lang="en-US" dirty="0"/>
              <a:t>Works well in distributed enterprise environments (REST assumes direct point-to-point communication)</a:t>
            </a:r>
          </a:p>
          <a:p>
            <a:pPr>
              <a:defRPr/>
            </a:pPr>
            <a:r>
              <a:rPr lang="en-US" dirty="0"/>
              <a:t>Standardized</a:t>
            </a:r>
          </a:p>
          <a:p>
            <a:pPr>
              <a:defRPr/>
            </a:pPr>
            <a:r>
              <a:rPr lang="en-US" dirty="0"/>
              <a:t>Provides significant pre-build extensibility in the form of the WS* </a:t>
            </a:r>
            <a:r>
              <a:rPr lang="en-US" dirty="0" smtClean="0"/>
              <a:t>standards (I.e. </a:t>
            </a:r>
            <a:r>
              <a:rPr lang="en-US" dirty="0"/>
              <a:t>WS-Addressing, WS-Policy, WS-Security, WS-Federation, WS-</a:t>
            </a:r>
            <a:r>
              <a:rPr lang="en-US" dirty="0" err="1"/>
              <a:t>ReliableMessaging</a:t>
            </a:r>
            <a:r>
              <a:rPr lang="en-US" dirty="0"/>
              <a:t>, WS-Coordination, WS-</a:t>
            </a:r>
            <a:r>
              <a:rPr lang="en-US" dirty="0" err="1"/>
              <a:t>AtomicTransaction</a:t>
            </a:r>
            <a:r>
              <a:rPr lang="en-US" dirty="0"/>
              <a:t>, and </a:t>
            </a:r>
            <a:r>
              <a:rPr lang="en-US" dirty="0" smtClean="0"/>
              <a:t>WS-</a:t>
            </a:r>
            <a:r>
              <a:rPr lang="en-US" dirty="0" err="1" smtClean="0"/>
              <a:t>RemotePortlets</a:t>
            </a:r>
            <a:r>
              <a:rPr lang="en-US" dirty="0" smtClean="0"/>
              <a:t>)</a:t>
            </a:r>
            <a:endParaRPr lang="en-US" dirty="0"/>
          </a:p>
          <a:p>
            <a:pPr>
              <a:defRPr/>
            </a:pPr>
            <a:r>
              <a:rPr lang="en-US" dirty="0"/>
              <a:t>Built-in error handling</a:t>
            </a:r>
          </a:p>
          <a:p>
            <a:pPr>
              <a:defRPr/>
            </a:pPr>
            <a:r>
              <a:rPr lang="en-US" dirty="0"/>
              <a:t>Automation when used with certain language products</a:t>
            </a:r>
          </a:p>
          <a:p>
            <a:pPr marL="0" indent="0">
              <a:buFont typeface="Arial" panose="020B0604020202020204" pitchFamily="34" charset="0"/>
              <a:buNone/>
              <a:defRPr/>
            </a:pPr>
            <a:endParaRPr lang="en-US" dirty="0"/>
          </a:p>
        </p:txBody>
      </p:sp>
      <p:sp>
        <p:nvSpPr>
          <p:cNvPr id="7578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C8B4D3-37A5-4E63-B632-1453124C7D90}" type="datetime1">
              <a:rPr lang="en-US" altLang="en-US" smtClean="0">
                <a:solidFill>
                  <a:srgbClr val="FFFFFF"/>
                </a:solidFill>
              </a:rPr>
              <a:pPr/>
              <a:t>3/17/2018</a:t>
            </a:fld>
            <a:endParaRPr lang="en-US" altLang="en-US" smtClean="0">
              <a:solidFill>
                <a:srgbClr val="FFFFFF"/>
              </a:solidFill>
            </a:endParaRPr>
          </a:p>
        </p:txBody>
      </p:sp>
      <p:sp>
        <p:nvSpPr>
          <p:cNvPr id="7578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REST</a:t>
            </a:r>
            <a:endParaRPr lang="en-US" dirty="0"/>
          </a:p>
        </p:txBody>
      </p:sp>
      <p:sp>
        <p:nvSpPr>
          <p:cNvPr id="76803" name="Content Placeholder 2"/>
          <p:cNvSpPr>
            <a:spLocks noGrp="1"/>
          </p:cNvSpPr>
          <p:nvPr>
            <p:ph idx="1"/>
          </p:nvPr>
        </p:nvSpPr>
        <p:spPr>
          <a:xfrm>
            <a:off x="457200" y="1600200"/>
            <a:ext cx="8435280" cy="4876800"/>
          </a:xfrm>
        </p:spPr>
        <p:txBody>
          <a:bodyPr/>
          <a:lstStyle/>
          <a:p>
            <a:r>
              <a:rPr lang="en-US" altLang="en-US" sz="2200" dirty="0"/>
              <a:t>E</a:t>
            </a:r>
            <a:r>
              <a:rPr lang="en-US" altLang="en-US" sz="2200" dirty="0" smtClean="0"/>
              <a:t>asy </a:t>
            </a:r>
            <a:r>
              <a:rPr lang="en-US" altLang="en-US" sz="2200" dirty="0" smtClean="0"/>
              <a:t>to understand: </a:t>
            </a:r>
            <a:r>
              <a:rPr lang="en-US" altLang="en-US" sz="2200" dirty="0" smtClean="0"/>
              <a:t>uses </a:t>
            </a:r>
            <a:r>
              <a:rPr lang="en-US" altLang="en-US" sz="2200" dirty="0" smtClean="0"/>
              <a:t>HTTP and basic CRUD operations, so it is simple to write and document.</a:t>
            </a:r>
          </a:p>
          <a:p>
            <a:r>
              <a:rPr lang="en-US" altLang="en-US" sz="2200" dirty="0"/>
              <a:t>M</a:t>
            </a:r>
            <a:r>
              <a:rPr lang="en-US" altLang="en-US" sz="2200" dirty="0" smtClean="0"/>
              <a:t>akes </a:t>
            </a:r>
            <a:r>
              <a:rPr lang="en-US" altLang="en-US" sz="2200" dirty="0" smtClean="0"/>
              <a:t>efficient use of bandwidth, as it’s much less verbose than SOAP. Unlike SOAP, REST is designed to be stateless and REST reads can be cached for better performance and scalability.</a:t>
            </a:r>
          </a:p>
          <a:p>
            <a:r>
              <a:rPr lang="en-US" altLang="en-US" sz="2200" dirty="0"/>
              <a:t>S</a:t>
            </a:r>
            <a:r>
              <a:rPr lang="en-US" altLang="en-US" sz="2200" dirty="0" smtClean="0"/>
              <a:t>upports </a:t>
            </a:r>
            <a:r>
              <a:rPr lang="en-US" altLang="en-US" sz="2200" dirty="0" smtClean="0"/>
              <a:t>many data formats, but the predominant use of JSON means better support for browser clients. </a:t>
            </a:r>
            <a:endParaRPr lang="en-US" altLang="en-US" sz="2200" dirty="0" smtClean="0"/>
          </a:p>
          <a:p>
            <a:r>
              <a:rPr lang="en-US" altLang="en-US" sz="2200" dirty="0"/>
              <a:t>No expensive tools </a:t>
            </a:r>
            <a:r>
              <a:rPr lang="en-US" altLang="en-US" sz="2200" dirty="0" smtClean="0"/>
              <a:t>required </a:t>
            </a:r>
            <a:r>
              <a:rPr lang="en-US" altLang="en-US" sz="2200" dirty="0"/>
              <a:t>to interact with the Web service</a:t>
            </a:r>
          </a:p>
          <a:p>
            <a:r>
              <a:rPr lang="en-US" altLang="en-US" sz="2200" dirty="0"/>
              <a:t>Smaller learning curve</a:t>
            </a:r>
          </a:p>
          <a:p>
            <a:r>
              <a:rPr lang="en-US" altLang="en-US" sz="2200" dirty="0"/>
              <a:t>Efficient (SOAP uses XML for all messages, REST can use smaller message formats)</a:t>
            </a:r>
          </a:p>
          <a:p>
            <a:r>
              <a:rPr lang="en-US" altLang="en-US" sz="2200" dirty="0"/>
              <a:t>Fast (no extensive processing required)</a:t>
            </a:r>
          </a:p>
          <a:p>
            <a:r>
              <a:rPr lang="en-US" altLang="en-US" sz="2200" dirty="0"/>
              <a:t>Closer to other Web technologies in design philosophy</a:t>
            </a:r>
          </a:p>
          <a:p>
            <a:endParaRPr lang="en-US" altLang="en-US" dirty="0"/>
          </a:p>
          <a:p>
            <a:endParaRPr lang="en-US" altLang="en-US" dirty="0" smtClean="0"/>
          </a:p>
        </p:txBody>
      </p:sp>
      <p:sp>
        <p:nvSpPr>
          <p:cNvPr id="7680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4D7E6B-0D4B-47D8-AE6B-C41BD4966605}" type="datetime1">
              <a:rPr lang="en-US" altLang="en-US" smtClean="0">
                <a:solidFill>
                  <a:srgbClr val="FFFFFF"/>
                </a:solidFill>
              </a:rPr>
              <a:pPr/>
              <a:t>3/17/2018</a:t>
            </a:fld>
            <a:endParaRPr lang="en-US" altLang="en-US" smtClean="0">
              <a:solidFill>
                <a:srgbClr val="FFFFFF"/>
              </a:solidFill>
            </a:endParaRPr>
          </a:p>
        </p:txBody>
      </p:sp>
      <p:sp>
        <p:nvSpPr>
          <p:cNvPr id="7680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Microservices</a:t>
            </a:r>
            <a:r>
              <a:rPr lang="en-US" dirty="0" smtClean="0"/>
              <a:t> topology</a:t>
            </a:r>
            <a:endParaRPr lang="en-US" dirty="0"/>
          </a:p>
        </p:txBody>
      </p:sp>
      <p:sp>
        <p:nvSpPr>
          <p:cNvPr id="788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B73C6EA-8A7E-4044-8458-206B8C36D3AB}" type="datetime1">
              <a:rPr lang="en-US" altLang="en-US" smtClean="0">
                <a:solidFill>
                  <a:srgbClr val="FFFFFF"/>
                </a:solidFill>
              </a:rPr>
              <a:pPr/>
              <a:t>3/17/2018</a:t>
            </a:fld>
            <a:endParaRPr lang="en-US" altLang="en-US" smtClean="0">
              <a:solidFill>
                <a:srgbClr val="FFFFFF"/>
              </a:solidFill>
            </a:endParaRPr>
          </a:p>
        </p:txBody>
      </p:sp>
      <p:sp>
        <p:nvSpPr>
          <p:cNvPr id="7885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78853"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284663" y="1339850"/>
            <a:ext cx="4032250" cy="3313113"/>
          </a:xfrm>
        </p:spPr>
      </p:pic>
      <p:sp>
        <p:nvSpPr>
          <p:cNvPr id="9" name="Rectangle 8"/>
          <p:cNvSpPr/>
          <p:nvPr/>
        </p:nvSpPr>
        <p:spPr>
          <a:xfrm>
            <a:off x="434975" y="4292600"/>
            <a:ext cx="8458200" cy="2308225"/>
          </a:xfrm>
          <a:prstGeom prst="rect">
            <a:avLst/>
          </a:prstGeom>
        </p:spPr>
        <p:txBody>
          <a:bodyPr>
            <a:spAutoFit/>
          </a:bodyPr>
          <a:lstStyle/>
          <a:p>
            <a:pPr>
              <a:defRPr/>
            </a:pPr>
            <a:r>
              <a:rPr lang="en-US" i="1" dirty="0"/>
              <a:t>Functional services</a:t>
            </a:r>
            <a:r>
              <a:rPr lang="en-US" dirty="0"/>
              <a:t> </a:t>
            </a:r>
          </a:p>
          <a:p>
            <a:pPr marL="285750" indent="-285750">
              <a:buFont typeface="Arial" panose="020B0604020202020204" pitchFamily="34" charset="0"/>
              <a:buChar char="•"/>
              <a:defRPr/>
            </a:pPr>
            <a:r>
              <a:rPr lang="en-US" dirty="0"/>
              <a:t>support specific business operations or functions</a:t>
            </a:r>
          </a:p>
          <a:p>
            <a:pPr marL="285750" indent="-285750">
              <a:buFont typeface="Arial" panose="020B0604020202020204" pitchFamily="34" charset="0"/>
              <a:buChar char="•"/>
              <a:defRPr/>
            </a:pPr>
            <a:r>
              <a:rPr lang="en-US" dirty="0"/>
              <a:t>accessed externally and are generally not shared with any other service</a:t>
            </a:r>
            <a:endParaRPr lang="en-US" i="1" dirty="0"/>
          </a:p>
          <a:p>
            <a:pPr>
              <a:defRPr/>
            </a:pPr>
            <a:r>
              <a:rPr lang="en-US" i="1" dirty="0"/>
              <a:t>Infrastructure services</a:t>
            </a:r>
          </a:p>
          <a:p>
            <a:pPr marL="285750" indent="-285750">
              <a:buFont typeface="Arial" panose="020B0604020202020204" pitchFamily="34" charset="0"/>
              <a:buChar char="•"/>
              <a:defRPr/>
            </a:pPr>
            <a:r>
              <a:rPr lang="en-US" dirty="0"/>
              <a:t>support nonfunctional tasks such as authentication, authorization, auditing, logging, and monitoring.</a:t>
            </a:r>
          </a:p>
          <a:p>
            <a:pPr marL="285750" indent="-285750">
              <a:buFont typeface="Arial" panose="020B0604020202020204" pitchFamily="34" charset="0"/>
              <a:buChar char="•"/>
              <a:defRPr/>
            </a:pPr>
            <a:r>
              <a:rPr lang="en-US" dirty="0"/>
              <a:t>not exposed to the outside world but rather are treated as private shared services only available internally to other services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Granularity</a:t>
            </a:r>
            <a:endParaRPr lang="en-US" dirty="0"/>
          </a:p>
        </p:txBody>
      </p:sp>
      <p:sp>
        <p:nvSpPr>
          <p:cNvPr id="79875" name="Content Placeholder 2"/>
          <p:cNvSpPr>
            <a:spLocks noGrp="1"/>
          </p:cNvSpPr>
          <p:nvPr>
            <p:ph idx="1"/>
          </p:nvPr>
        </p:nvSpPr>
        <p:spPr/>
        <p:txBody>
          <a:bodyPr/>
          <a:lstStyle/>
          <a:p>
            <a:r>
              <a:rPr lang="en-US" altLang="en-US" smtClean="0"/>
              <a:t>SOA – [small application services; very large enterprise services]</a:t>
            </a:r>
          </a:p>
          <a:p>
            <a:r>
              <a:rPr lang="en-US" altLang="en-US" smtClean="0"/>
              <a:t>Ex. enterprise </a:t>
            </a:r>
            <a:r>
              <a:rPr lang="en-US" altLang="en-US" i="1" smtClean="0"/>
              <a:t>Customer</a:t>
            </a:r>
            <a:r>
              <a:rPr lang="en-US" altLang="en-US" smtClean="0"/>
              <a:t> service handles update and retrieval data views, delegating the lower-level getters and setters to application-level services that were not exposed remotely to the enterprise</a:t>
            </a:r>
          </a:p>
          <a:p>
            <a:endParaRPr lang="en-US" altLang="en-US" smtClean="0"/>
          </a:p>
          <a:p>
            <a:r>
              <a:rPr lang="en-US" altLang="en-US" smtClean="0"/>
              <a:t>Microservices - single-purpose services that do one thing really, really well</a:t>
            </a:r>
          </a:p>
          <a:p>
            <a:r>
              <a:rPr lang="en-US" altLang="en-US" smtClean="0"/>
              <a:t>Ex. fine-grained getter and setter services like </a:t>
            </a:r>
            <a:r>
              <a:rPr lang="en-US" altLang="en-US" i="1" smtClean="0"/>
              <a:t>GetCustomerAddress</a:t>
            </a:r>
            <a:r>
              <a:rPr lang="en-US" altLang="en-US" smtClean="0"/>
              <a:t>, </a:t>
            </a:r>
            <a:r>
              <a:rPr lang="en-US" altLang="en-US" i="1" smtClean="0"/>
              <a:t>GetCustomerName</a:t>
            </a:r>
            <a:r>
              <a:rPr lang="en-US" altLang="en-US" smtClean="0"/>
              <a:t>, </a:t>
            </a:r>
            <a:r>
              <a:rPr lang="en-US" altLang="en-US" i="1" smtClean="0"/>
              <a:t>UpdateCustomerName</a:t>
            </a:r>
            <a:endParaRPr lang="en-US" altLang="en-US" smtClean="0"/>
          </a:p>
        </p:txBody>
      </p:sp>
      <p:sp>
        <p:nvSpPr>
          <p:cNvPr id="7987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4446C-28DF-4C43-9D98-8B5FF4F43C00}" type="datetime1">
              <a:rPr lang="en-US" altLang="en-US" smtClean="0">
                <a:solidFill>
                  <a:srgbClr val="FFFFFF"/>
                </a:solidFill>
              </a:rPr>
              <a:pPr/>
              <a:t>3/17/2018</a:t>
            </a:fld>
            <a:endParaRPr lang="en-US" altLang="en-US" smtClean="0">
              <a:solidFill>
                <a:srgbClr val="FFFFFF"/>
              </a:solidFill>
            </a:endParaRPr>
          </a:p>
        </p:txBody>
      </p:sp>
      <p:sp>
        <p:nvSpPr>
          <p:cNvPr id="7987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fontAlgn="auto" hangingPunct="1">
              <a:spcAft>
                <a:spcPts val="0"/>
              </a:spcAft>
              <a:defRPr/>
            </a:pPr>
            <a:r>
              <a:rPr lang="en-US"/>
              <a:t>References</a:t>
            </a:r>
          </a:p>
        </p:txBody>
      </p:sp>
      <p:sp>
        <p:nvSpPr>
          <p:cNvPr id="11267" name="Rectangle 3"/>
          <p:cNvSpPr>
            <a:spLocks noGrp="1" noChangeArrowheads="1"/>
          </p:cNvSpPr>
          <p:nvPr>
            <p:ph idx="1"/>
          </p:nvPr>
        </p:nvSpPr>
        <p:spPr/>
        <p:txBody>
          <a:bodyPr rtlCol="0">
            <a:normAutofit fontScale="85000" lnSpcReduction="10000"/>
          </a:bodyPr>
          <a:lstStyle/>
          <a:p>
            <a:pPr>
              <a:defRPr/>
            </a:pPr>
            <a:r>
              <a:rPr lang="en-US" sz="2100" dirty="0" smtClean="0"/>
              <a:t>Mark Richards, Software </a:t>
            </a:r>
            <a:r>
              <a:rPr lang="en-US" sz="2100" dirty="0"/>
              <a:t>Architecture </a:t>
            </a:r>
            <a:r>
              <a:rPr lang="en-US" sz="2100" dirty="0" smtClean="0"/>
              <a:t>Patterns, O’Reilly, 2015 [SAP]</a:t>
            </a:r>
          </a:p>
          <a:p>
            <a:pPr>
              <a:defRPr/>
            </a:pPr>
            <a:r>
              <a:rPr lang="en-US" sz="2000" dirty="0" smtClean="0"/>
              <a:t>Mark Richards, </a:t>
            </a:r>
            <a:r>
              <a:rPr lang="en-US" sz="2000" dirty="0" err="1" smtClean="0"/>
              <a:t>Microservices</a:t>
            </a:r>
            <a:r>
              <a:rPr lang="en-US" sz="2000" dirty="0" smtClean="0"/>
              <a:t> vs. Service-Oriented Architecture O’Reilly, 2016</a:t>
            </a:r>
            <a:endParaRPr lang="en-US" sz="2000" b="1" dirty="0" smtClean="0"/>
          </a:p>
          <a:p>
            <a:pPr marL="182880" lvl="1" indent="-182880" eaLnBrk="1" fontAlgn="auto" hangingPunct="1">
              <a:spcAft>
                <a:spcPts val="0"/>
              </a:spcAft>
              <a:defRPr/>
            </a:pPr>
            <a:r>
              <a:rPr lang="en-GB" dirty="0" smtClean="0"/>
              <a:t>David </a:t>
            </a:r>
            <a:r>
              <a:rPr lang="en-GB" dirty="0"/>
              <a:t>Patterson, Armando Fox, </a:t>
            </a:r>
            <a:r>
              <a:rPr lang="en-US" dirty="0"/>
              <a:t>Engineering Long-Lasting Software: An Agile Approach Using SaaS and Cloud Computing, Alpha Ed.[Patterson]</a:t>
            </a:r>
          </a:p>
          <a:p>
            <a:pPr marL="182880" indent="-182880" eaLnBrk="1" fontAlgn="auto" hangingPunct="1">
              <a:spcAft>
                <a:spcPts val="0"/>
              </a:spcAft>
              <a:defRPr/>
            </a:pPr>
            <a:r>
              <a:rPr lang="en-US" sz="2000" dirty="0" smtClean="0"/>
              <a:t>Taylor, R., </a:t>
            </a:r>
            <a:r>
              <a:rPr lang="en-US" sz="2000" dirty="0" err="1" smtClean="0"/>
              <a:t>Medvidovic</a:t>
            </a:r>
            <a:r>
              <a:rPr lang="en-US" sz="2000" dirty="0" smtClean="0"/>
              <a:t>, N., </a:t>
            </a:r>
            <a:r>
              <a:rPr lang="en-US" sz="2000" dirty="0" err="1" smtClean="0"/>
              <a:t>Dashofy</a:t>
            </a:r>
            <a:r>
              <a:rPr lang="en-US" sz="2000" dirty="0" smtClean="0"/>
              <a:t>, E., Software Architecture: Foundations, Theory, and Practice, 2010, Wiley [Taylor]</a:t>
            </a:r>
          </a:p>
          <a:p>
            <a:pPr eaLnBrk="1" hangingPunct="1">
              <a:defRPr/>
            </a:pPr>
            <a:r>
              <a:rPr lang="en-US" sz="2000" dirty="0" smtClean="0"/>
              <a:t>Ian Gorton. 2011.  Essential Software Architecture. 2nd Edition,  Springer-</a:t>
            </a:r>
            <a:r>
              <a:rPr lang="en-US" sz="2000" dirty="0" err="1" smtClean="0"/>
              <a:t>Verlag</a:t>
            </a:r>
            <a:r>
              <a:rPr lang="en-US" sz="2000" dirty="0" smtClean="0"/>
              <a:t> [Gorton] </a:t>
            </a:r>
          </a:p>
          <a:p>
            <a:pPr>
              <a:defRPr/>
            </a:pPr>
            <a:r>
              <a:rPr lang="pt-BR" sz="2000" dirty="0" smtClean="0"/>
              <a:t>Microsoft Application Architecture Guide, 2009 [MAAG]</a:t>
            </a:r>
          </a:p>
          <a:p>
            <a:pPr>
              <a:defRPr/>
            </a:pPr>
            <a:r>
              <a:rPr lang="en-GB" sz="2000" dirty="0" smtClean="0"/>
              <a:t>Armando Fox, David Patterson, and </a:t>
            </a:r>
            <a:r>
              <a:rPr lang="en-GB" sz="2000" dirty="0" err="1" smtClean="0"/>
              <a:t>Koushik</a:t>
            </a:r>
            <a:r>
              <a:rPr lang="en-GB" sz="2000" dirty="0" smtClean="0"/>
              <a:t> Sen, </a:t>
            </a:r>
            <a:r>
              <a:rPr lang="en-US" sz="2000" dirty="0" smtClean="0"/>
              <a:t>SaaS Course Stanford, Spring 2012 [Fox]</a:t>
            </a:r>
          </a:p>
          <a:p>
            <a:pPr>
              <a:defRPr/>
            </a:pPr>
            <a:r>
              <a:rPr lang="en-US" sz="2000" dirty="0" smtClean="0"/>
              <a:t>Jacques Roy, SOA and Web Services, IBM</a:t>
            </a:r>
          </a:p>
          <a:p>
            <a:pPr>
              <a:defRPr/>
            </a:pPr>
            <a:r>
              <a:rPr lang="en-US" sz="2000" dirty="0" smtClean="0"/>
              <a:t>Mark Bailey, Principles of Service Oriented Architecture, </a:t>
            </a:r>
            <a:r>
              <a:rPr lang="en-US" sz="2000" dirty="0" smtClean="0"/>
              <a:t>2008</a:t>
            </a:r>
          </a:p>
          <a:p>
            <a:r>
              <a:rPr lang="en-US" sz="2000" dirty="0" err="1"/>
              <a:t>Erl</a:t>
            </a:r>
            <a:r>
              <a:rPr lang="en-US" sz="2000" dirty="0"/>
              <a:t>, Thomas. Service-Oriented Architecture: Analysis and Design for Services and </a:t>
            </a:r>
            <a:r>
              <a:rPr lang="en-US" sz="2000" dirty="0" err="1"/>
              <a:t>Microservices</a:t>
            </a:r>
            <a:r>
              <a:rPr lang="en-US" sz="2000" dirty="0"/>
              <a:t>. Pearson Education. 2016</a:t>
            </a:r>
          </a:p>
          <a:p>
            <a:r>
              <a:rPr lang="en-US" sz="2000" dirty="0" err="1"/>
              <a:t>Erl</a:t>
            </a:r>
            <a:r>
              <a:rPr lang="en-US" sz="2000" dirty="0"/>
              <a:t>, Thomas. SOA Design Patterns, Prentice Hall, 2009.</a:t>
            </a:r>
          </a:p>
          <a:p>
            <a:r>
              <a:rPr lang="en-US" sz="2000" dirty="0">
                <a:hlinkClick r:id="rId2"/>
              </a:rPr>
              <a:t>http://soapatterns.org</a:t>
            </a:r>
            <a:endParaRPr lang="en-US" sz="2000" dirty="0"/>
          </a:p>
          <a:p>
            <a:endParaRPr lang="en-US" sz="2000" dirty="0"/>
          </a:p>
          <a:p>
            <a:pPr>
              <a:defRPr/>
            </a:pPr>
            <a:endParaRPr lang="en-US" sz="2000" dirty="0" smtClean="0"/>
          </a:p>
          <a:p>
            <a:pPr lvl="1" indent="-182880" eaLnBrk="1" fontAlgn="auto" hangingPunct="1">
              <a:lnSpc>
                <a:spcPct val="80000"/>
              </a:lnSpc>
              <a:spcAft>
                <a:spcPts val="0"/>
              </a:spcAft>
              <a:defRPr/>
            </a:pPr>
            <a:endParaRPr lang="en-US" altLang="en-US" sz="2400" dirty="0" smtClean="0"/>
          </a:p>
          <a:p>
            <a:pPr marL="182880" indent="-182880" eaLnBrk="1" fontAlgn="auto" hangingPunct="1">
              <a:lnSpc>
                <a:spcPct val="80000"/>
              </a:lnSpc>
              <a:spcAft>
                <a:spcPts val="0"/>
              </a:spcAft>
              <a:defRPr/>
            </a:pPr>
            <a:endParaRPr lang="en-US" altLang="en-US" sz="2800" dirty="0" smtClean="0"/>
          </a:p>
          <a:p>
            <a:pPr marL="182880" indent="-182880" eaLnBrk="1" fontAlgn="auto" hangingPunct="1">
              <a:lnSpc>
                <a:spcPct val="80000"/>
              </a:lnSpc>
              <a:spcAft>
                <a:spcPts val="0"/>
              </a:spcAft>
              <a:buFontTx/>
              <a:buNone/>
              <a:defRPr/>
            </a:pPr>
            <a:endParaRPr lang="en-US" altLang="en-US" sz="2800" dirty="0" smtClean="0"/>
          </a:p>
          <a:p>
            <a:pPr marL="182880" indent="-182880" eaLnBrk="1" fontAlgn="auto" hangingPunct="1">
              <a:lnSpc>
                <a:spcPct val="80000"/>
              </a:lnSpc>
              <a:spcAft>
                <a:spcPts val="0"/>
              </a:spcAft>
              <a:defRPr/>
            </a:pPr>
            <a:endParaRPr lang="en-US" altLang="en-US" sz="2800" dirty="0" smtClean="0"/>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4FE702-9088-42FB-B8B3-B6A0D0E8ED3E}" type="datetime1">
              <a:rPr lang="en-US" altLang="en-US" smtClean="0">
                <a:solidFill>
                  <a:schemeClr val="tx2"/>
                </a:solidFill>
              </a:rPr>
              <a:pPr/>
              <a:t>3/17/2018</a:t>
            </a:fld>
            <a:endParaRPr lang="en-US" altLang="en-US" smtClean="0">
              <a:solidFill>
                <a:schemeClr val="tx2"/>
              </a:solidFill>
            </a:endParaRPr>
          </a:p>
        </p:txBody>
      </p:sp>
      <p:sp>
        <p:nvSpPr>
          <p:cNvPr id="1229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tx2"/>
                </a:solidFill>
              </a:rPr>
              <a:t>Computer Science Department, TUC-N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Impact of granularity</a:t>
            </a:r>
            <a:endParaRPr lang="en-US" dirty="0"/>
          </a:p>
        </p:txBody>
      </p:sp>
      <p:sp>
        <p:nvSpPr>
          <p:cNvPr id="3" name="Content Placeholder 2"/>
          <p:cNvSpPr>
            <a:spLocks noGrp="1"/>
          </p:cNvSpPr>
          <p:nvPr>
            <p:ph idx="1"/>
          </p:nvPr>
        </p:nvSpPr>
        <p:spPr>
          <a:xfrm>
            <a:off x="403225" y="1412875"/>
            <a:ext cx="8229600" cy="4876800"/>
          </a:xfrm>
        </p:spPr>
        <p:txBody>
          <a:bodyPr/>
          <a:lstStyle/>
          <a:p>
            <a:pPr>
              <a:defRPr/>
            </a:pPr>
            <a:r>
              <a:rPr lang="en-US" dirty="0" smtClean="0"/>
              <a:t>Performance</a:t>
            </a:r>
          </a:p>
          <a:p>
            <a:pPr marL="0" indent="0">
              <a:buFont typeface="Arial" panose="020B0604020202020204" pitchFamily="34" charset="0"/>
              <a:buNone/>
              <a:defRPr/>
            </a:pPr>
            <a:endParaRPr lang="en-US" dirty="0"/>
          </a:p>
          <a:p>
            <a:pPr marL="0" indent="0">
              <a:buFont typeface="Arial" panose="020B0604020202020204" pitchFamily="34" charset="0"/>
              <a:buNone/>
              <a:defRPr/>
            </a:pPr>
            <a:endParaRPr lang="en-US" dirty="0" smtClean="0"/>
          </a:p>
          <a:p>
            <a:pPr marL="0" indent="0">
              <a:buFont typeface="Arial" panose="020B0604020202020204" pitchFamily="34" charset="0"/>
              <a:buNone/>
              <a:defRPr/>
            </a:pPr>
            <a:endParaRPr lang="en-US" dirty="0"/>
          </a:p>
          <a:p>
            <a:pPr marL="0" indent="0">
              <a:buFont typeface="Arial" panose="020B0604020202020204" pitchFamily="34" charset="0"/>
              <a:buNone/>
              <a:defRPr/>
            </a:pPr>
            <a:endParaRPr lang="en-US" dirty="0" smtClean="0"/>
          </a:p>
          <a:p>
            <a:pPr>
              <a:defRPr/>
            </a:pPr>
            <a:r>
              <a:rPr lang="en-US" dirty="0" smtClean="0"/>
              <a:t>Transaction </a:t>
            </a:r>
          </a:p>
          <a:p>
            <a:pPr marL="0" indent="0">
              <a:buFont typeface="Arial" panose="020B0604020202020204" pitchFamily="34" charset="0"/>
              <a:buNone/>
              <a:defRPr/>
            </a:pPr>
            <a:r>
              <a:rPr lang="en-US" dirty="0" smtClean="0"/>
              <a:t>management</a:t>
            </a:r>
            <a:endParaRPr lang="en-US" dirty="0"/>
          </a:p>
        </p:txBody>
      </p:sp>
      <p:sp>
        <p:nvSpPr>
          <p:cNvPr id="8090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41230D-80E1-4253-9F29-078E4BE22BE1}" type="datetime1">
              <a:rPr lang="en-US" altLang="en-US" smtClean="0">
                <a:solidFill>
                  <a:srgbClr val="FFFFFF"/>
                </a:solidFill>
              </a:rPr>
              <a:pPr/>
              <a:t>3/17/2018</a:t>
            </a:fld>
            <a:endParaRPr lang="en-US" altLang="en-US" smtClean="0">
              <a:solidFill>
                <a:srgbClr val="FFFFFF"/>
              </a:solidFill>
            </a:endParaRPr>
          </a:p>
        </p:txBody>
      </p:sp>
      <p:sp>
        <p:nvSpPr>
          <p:cNvPr id="8090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090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 y="1782763"/>
            <a:ext cx="8993188"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3950" y="3284538"/>
            <a:ext cx="5040313"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Orchestration and Choreography</a:t>
            </a:r>
            <a:endParaRPr lang="en-US" dirty="0"/>
          </a:p>
        </p:txBody>
      </p:sp>
      <p:pic>
        <p:nvPicPr>
          <p:cNvPr id="81923"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7950" y="1709738"/>
            <a:ext cx="4237038" cy="1636712"/>
          </a:xfrm>
        </p:spPr>
      </p:pic>
      <p:sp>
        <p:nvSpPr>
          <p:cNvPr id="8192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2318FC-5AC5-4F7F-86A0-97E2EB7ED6D7}" type="datetime1">
              <a:rPr lang="en-US" altLang="en-US" smtClean="0">
                <a:solidFill>
                  <a:srgbClr val="FFFFFF"/>
                </a:solidFill>
              </a:rPr>
              <a:pPr/>
              <a:t>3/17/2018</a:t>
            </a:fld>
            <a:endParaRPr lang="en-US" altLang="en-US" smtClean="0">
              <a:solidFill>
                <a:srgbClr val="FFFFFF"/>
              </a:solidFill>
            </a:endParaRPr>
          </a:p>
        </p:txBody>
      </p:sp>
      <p:sp>
        <p:nvSpPr>
          <p:cNvPr id="8192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192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9750" y="1614488"/>
            <a:ext cx="4803775"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8750" y="5229225"/>
            <a:ext cx="518477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3825" y="4005263"/>
            <a:ext cx="375285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SOA Middleware</a:t>
            </a:r>
            <a:endParaRPr lang="en-US" dirty="0"/>
          </a:p>
        </p:txBody>
      </p:sp>
      <p:sp>
        <p:nvSpPr>
          <p:cNvPr id="82947" name="Content Placeholder 2"/>
          <p:cNvSpPr>
            <a:spLocks noGrp="1"/>
          </p:cNvSpPr>
          <p:nvPr>
            <p:ph idx="1"/>
          </p:nvPr>
        </p:nvSpPr>
        <p:spPr/>
        <p:txBody>
          <a:bodyPr/>
          <a:lstStyle/>
          <a:p>
            <a:r>
              <a:rPr lang="en-US" altLang="en-US" i="1" smtClean="0"/>
              <a:t>Mediation and routing</a:t>
            </a:r>
            <a:r>
              <a:rPr lang="en-US" altLang="en-US" smtClean="0"/>
              <a:t>  - locate and invoke a service (or services) based on a specific business or user request</a:t>
            </a:r>
          </a:p>
        </p:txBody>
      </p:sp>
      <p:sp>
        <p:nvSpPr>
          <p:cNvPr id="8294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7251A3-13AC-47B4-B129-CFD56CC95939}" type="datetime1">
              <a:rPr lang="en-US" altLang="en-US" smtClean="0">
                <a:solidFill>
                  <a:srgbClr val="FFFFFF"/>
                </a:solidFill>
              </a:rPr>
              <a:pPr/>
              <a:t>3/17/2018</a:t>
            </a:fld>
            <a:endParaRPr lang="en-US" altLang="en-US" smtClean="0">
              <a:solidFill>
                <a:srgbClr val="FFFFFF"/>
              </a:solidFill>
            </a:endParaRPr>
          </a:p>
        </p:txBody>
      </p:sp>
      <p:sp>
        <p:nvSpPr>
          <p:cNvPr id="8294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295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87" y="2636912"/>
            <a:ext cx="868362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83971" name="Content Placeholder 2"/>
          <p:cNvSpPr>
            <a:spLocks noGrp="1"/>
          </p:cNvSpPr>
          <p:nvPr>
            <p:ph idx="1"/>
          </p:nvPr>
        </p:nvSpPr>
        <p:spPr/>
        <p:txBody>
          <a:bodyPr/>
          <a:lstStyle/>
          <a:p>
            <a:r>
              <a:rPr lang="en-US" altLang="en-US" i="1" smtClean="0"/>
              <a:t>Message enhancement</a:t>
            </a:r>
            <a:r>
              <a:rPr lang="en-US" altLang="en-US" smtClean="0"/>
              <a:t> - modify, remove, or augment the data portion of a request before it reaches the service.</a:t>
            </a:r>
          </a:p>
          <a:p>
            <a:r>
              <a:rPr lang="en-US" altLang="en-US" smtClean="0"/>
              <a:t>Ex. changing a date format, adding additional derived or calculated values to the request, and performing a database lookup to transform one value into another</a:t>
            </a:r>
          </a:p>
        </p:txBody>
      </p:sp>
      <p:sp>
        <p:nvSpPr>
          <p:cNvPr id="8397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A3A363-C3A1-46AA-85CE-7AC79470D537}" type="datetime1">
              <a:rPr lang="en-US" altLang="en-US" smtClean="0">
                <a:solidFill>
                  <a:srgbClr val="FFFFFF"/>
                </a:solidFill>
              </a:rPr>
              <a:pPr/>
              <a:t>3/17/2018</a:t>
            </a:fld>
            <a:endParaRPr lang="en-US" altLang="en-US" smtClean="0">
              <a:solidFill>
                <a:srgbClr val="FFFFFF"/>
              </a:solidFill>
            </a:endParaRPr>
          </a:p>
        </p:txBody>
      </p:sp>
      <p:sp>
        <p:nvSpPr>
          <p:cNvPr id="8397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397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644900"/>
            <a:ext cx="65357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84995" name="Content Placeholder 2"/>
          <p:cNvSpPr>
            <a:spLocks noGrp="1"/>
          </p:cNvSpPr>
          <p:nvPr>
            <p:ph idx="1"/>
          </p:nvPr>
        </p:nvSpPr>
        <p:spPr/>
        <p:txBody>
          <a:bodyPr/>
          <a:lstStyle/>
          <a:p>
            <a:r>
              <a:rPr lang="en-US" altLang="en-US" i="1" smtClean="0"/>
              <a:t>Message transformation </a:t>
            </a:r>
            <a:r>
              <a:rPr lang="en-US" altLang="en-US" smtClean="0"/>
              <a:t>- modify the format of the data from one type to other. </a:t>
            </a:r>
          </a:p>
          <a:p>
            <a:r>
              <a:rPr lang="en-US" altLang="en-US" smtClean="0"/>
              <a:t>Ex. the service consumer is calling a service and sending the data in JSON format, whereas the service requires a Java object</a:t>
            </a:r>
          </a:p>
        </p:txBody>
      </p:sp>
      <p:sp>
        <p:nvSpPr>
          <p:cNvPr id="8499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BD7454-E09B-4403-BBF6-1EB8E06AC523}" type="datetime1">
              <a:rPr lang="en-US" altLang="en-US" smtClean="0">
                <a:solidFill>
                  <a:srgbClr val="FFFFFF"/>
                </a:solidFill>
              </a:rPr>
              <a:pPr/>
              <a:t>3/17/2018</a:t>
            </a:fld>
            <a:endParaRPr lang="en-US" altLang="en-US" smtClean="0">
              <a:solidFill>
                <a:srgbClr val="FFFFFF"/>
              </a:solidFill>
            </a:endParaRPr>
          </a:p>
        </p:txBody>
      </p:sp>
      <p:sp>
        <p:nvSpPr>
          <p:cNvPr id="8499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499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33825"/>
            <a:ext cx="91328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86019" name="Content Placeholder 2"/>
          <p:cNvSpPr>
            <a:spLocks noGrp="1"/>
          </p:cNvSpPr>
          <p:nvPr>
            <p:ph idx="1"/>
          </p:nvPr>
        </p:nvSpPr>
        <p:spPr/>
        <p:txBody>
          <a:bodyPr/>
          <a:lstStyle/>
          <a:p>
            <a:r>
              <a:rPr lang="en-US" altLang="en-US" i="1" smtClean="0"/>
              <a:t>Protocol transformation</a:t>
            </a:r>
            <a:r>
              <a:rPr lang="en-US" altLang="en-US" smtClean="0"/>
              <a:t> - have a service consumer call a service with a protocol that differs from what the service is expecting. </a:t>
            </a:r>
          </a:p>
          <a:p>
            <a:r>
              <a:rPr lang="en-US" altLang="en-US" smtClean="0"/>
              <a:t>Ex. the service consumer is communicating through REST, but the services invoked require an RMI/IIOP connection (e.g., Enterprise JavaBeans 3 [EJB3] bean) and an AMQP connection.</a:t>
            </a:r>
          </a:p>
        </p:txBody>
      </p:sp>
      <p:sp>
        <p:nvSpPr>
          <p:cNvPr id="8602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3392BE-FF66-469C-B97C-47B03EAC3844}" type="datetime1">
              <a:rPr lang="en-US" altLang="en-US" smtClean="0">
                <a:solidFill>
                  <a:srgbClr val="FFFFFF"/>
                </a:solidFill>
              </a:rPr>
              <a:pPr/>
              <a:t>3/17/2018</a:t>
            </a:fld>
            <a:endParaRPr lang="en-US" altLang="en-US" smtClean="0">
              <a:solidFill>
                <a:srgbClr val="FFFFFF"/>
              </a:solidFill>
            </a:endParaRPr>
          </a:p>
        </p:txBody>
      </p:sp>
      <p:sp>
        <p:nvSpPr>
          <p:cNvPr id="8602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602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365625"/>
            <a:ext cx="74755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Microservices</a:t>
            </a:r>
            <a:r>
              <a:rPr lang="en-US" dirty="0"/>
              <a:t> </a:t>
            </a:r>
            <a:r>
              <a:rPr lang="en-US" dirty="0" smtClean="0"/>
              <a:t>“API” layer</a:t>
            </a:r>
            <a:endParaRPr lang="en-US" dirty="0"/>
          </a:p>
        </p:txBody>
      </p:sp>
      <p:sp>
        <p:nvSpPr>
          <p:cNvPr id="87043" name="Content Placeholder 2"/>
          <p:cNvSpPr>
            <a:spLocks noGrp="1"/>
          </p:cNvSpPr>
          <p:nvPr>
            <p:ph idx="1"/>
          </p:nvPr>
        </p:nvSpPr>
        <p:spPr/>
        <p:txBody>
          <a:bodyPr/>
          <a:lstStyle/>
          <a:p>
            <a:pPr marL="0" indent="0">
              <a:buFont typeface="Arial" panose="020B0604020202020204" pitchFamily="34" charset="0"/>
              <a:buNone/>
            </a:pPr>
            <a:r>
              <a:rPr lang="en-US" altLang="en-US" i="1" smtClean="0"/>
              <a:t>API REST-based </a:t>
            </a:r>
            <a:r>
              <a:rPr lang="en-US" altLang="en-US" smtClean="0"/>
              <a:t>topology - websites that expose small, self-contained individual services through some sort of API</a:t>
            </a:r>
          </a:p>
        </p:txBody>
      </p:sp>
      <p:sp>
        <p:nvSpPr>
          <p:cNvPr id="8704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CF66E1-8FD5-450D-B5DE-23EA52B09126}" type="datetime1">
              <a:rPr lang="en-US" altLang="en-US" smtClean="0">
                <a:solidFill>
                  <a:srgbClr val="FFFFFF"/>
                </a:solidFill>
              </a:rPr>
              <a:pPr/>
              <a:t>3/17/2018</a:t>
            </a:fld>
            <a:endParaRPr lang="en-US" altLang="en-US" smtClean="0">
              <a:solidFill>
                <a:srgbClr val="FFFFFF"/>
              </a:solidFill>
            </a:endParaRPr>
          </a:p>
        </p:txBody>
      </p:sp>
      <p:sp>
        <p:nvSpPr>
          <p:cNvPr id="8704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704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565400"/>
            <a:ext cx="672465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88067" name="Content Placeholder 2"/>
          <p:cNvSpPr>
            <a:spLocks noGrp="1"/>
          </p:cNvSpPr>
          <p:nvPr>
            <p:ph idx="1"/>
          </p:nvPr>
        </p:nvSpPr>
        <p:spPr>
          <a:xfrm>
            <a:off x="319088" y="533400"/>
            <a:ext cx="8505825" cy="4876800"/>
          </a:xfrm>
        </p:spPr>
        <p:txBody>
          <a:bodyPr/>
          <a:lstStyle/>
          <a:p>
            <a:pPr marL="0" indent="0">
              <a:buFont typeface="Arial" panose="020B0604020202020204" pitchFamily="34" charset="0"/>
              <a:buNone/>
              <a:defRPr/>
            </a:pPr>
            <a:r>
              <a:rPr lang="en-US" altLang="en-US" i="1" dirty="0"/>
              <a:t>A</a:t>
            </a:r>
            <a:r>
              <a:rPr lang="en-US" altLang="en-US" i="1" dirty="0" smtClean="0"/>
              <a:t>pplication REST-based </a:t>
            </a:r>
            <a:r>
              <a:rPr lang="en-US" altLang="en-US" dirty="0" smtClean="0"/>
              <a:t>topology – the client requests are received through traditional web-based or fat-client business application screens rather than through a simple API layer</a:t>
            </a:r>
          </a:p>
          <a:p>
            <a:pPr>
              <a:defRPr/>
            </a:pPr>
            <a:r>
              <a:rPr lang="en-US" altLang="en-US" dirty="0" smtClean="0"/>
              <a:t>The service components tend to be larger, more coarse-grained, and represent a small portion of the overall business application rather than fine-grained, single-action services.</a:t>
            </a:r>
          </a:p>
        </p:txBody>
      </p:sp>
      <p:sp>
        <p:nvSpPr>
          <p:cNvPr id="8806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BFE76E-5531-411B-A4CB-26E60E9AC32D}" type="datetime1">
              <a:rPr lang="en-US" altLang="en-US" smtClean="0">
                <a:solidFill>
                  <a:srgbClr val="FFFFFF"/>
                </a:solidFill>
              </a:rPr>
              <a:pPr/>
              <a:t>3/17/2018</a:t>
            </a:fld>
            <a:endParaRPr lang="en-US" altLang="en-US" smtClean="0">
              <a:solidFill>
                <a:srgbClr val="FFFFFF"/>
              </a:solidFill>
            </a:endParaRPr>
          </a:p>
        </p:txBody>
      </p:sp>
      <p:sp>
        <p:nvSpPr>
          <p:cNvPr id="8806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807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314700"/>
            <a:ext cx="58674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89091" name="Content Placeholder 2"/>
          <p:cNvSpPr>
            <a:spLocks noGrp="1"/>
          </p:cNvSpPr>
          <p:nvPr>
            <p:ph idx="1"/>
          </p:nvPr>
        </p:nvSpPr>
        <p:spPr>
          <a:xfrm>
            <a:off x="457200" y="533400"/>
            <a:ext cx="8229600" cy="4876800"/>
          </a:xfrm>
        </p:spPr>
        <p:txBody>
          <a:bodyPr/>
          <a:lstStyle/>
          <a:p>
            <a:pPr marL="0" indent="0">
              <a:buFont typeface="Arial" panose="020B0604020202020204" pitchFamily="34" charset="0"/>
              <a:buNone/>
              <a:defRPr/>
            </a:pPr>
            <a:r>
              <a:rPr lang="en-US" altLang="en-US" i="1" dirty="0"/>
              <a:t>C</a:t>
            </a:r>
            <a:r>
              <a:rPr lang="en-US" altLang="en-US" i="1" dirty="0" smtClean="0"/>
              <a:t>entralized messaging topology - </a:t>
            </a:r>
            <a:r>
              <a:rPr lang="en-US" altLang="en-US" dirty="0" smtClean="0"/>
              <a:t>similar to the previous application REST based topology except that instead of using REST for remote access, it uses a lightweight centralized message broker (e.g., </a:t>
            </a:r>
            <a:r>
              <a:rPr lang="en-US" altLang="en-US" dirty="0" err="1" smtClean="0"/>
              <a:t>ActiveMQ</a:t>
            </a:r>
            <a:r>
              <a:rPr lang="en-US" altLang="en-US" dirty="0" smtClean="0"/>
              <a:t>, </a:t>
            </a:r>
            <a:r>
              <a:rPr lang="en-US" altLang="en-US" dirty="0" err="1" smtClean="0"/>
              <a:t>HornetQ</a:t>
            </a:r>
            <a:r>
              <a:rPr lang="en-US" altLang="en-US" dirty="0" smtClean="0"/>
              <a:t>, etc.).</a:t>
            </a:r>
          </a:p>
          <a:p>
            <a:pPr>
              <a:defRPr/>
            </a:pPr>
            <a:r>
              <a:rPr lang="en-US" altLang="en-US" dirty="0" smtClean="0"/>
              <a:t>No orchestration, transformation, or complex routing!</a:t>
            </a:r>
          </a:p>
          <a:p>
            <a:pPr>
              <a:defRPr/>
            </a:pPr>
            <a:r>
              <a:rPr lang="en-US" altLang="en-US" dirty="0" smtClean="0"/>
              <a:t>advanced queuing mechanisms, asynchronous messaging, monitoring, error handling, and better overall load balancing and scalability</a:t>
            </a:r>
          </a:p>
        </p:txBody>
      </p:sp>
      <p:sp>
        <p:nvSpPr>
          <p:cNvPr id="890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7D5CFC-0582-475B-BCA2-0CD8B94F9AF2}" type="datetime1">
              <a:rPr lang="en-US" altLang="en-US" smtClean="0">
                <a:solidFill>
                  <a:srgbClr val="FFFFFF"/>
                </a:solidFill>
              </a:rPr>
              <a:pPr/>
              <a:t>3/17/2018</a:t>
            </a:fld>
            <a:endParaRPr lang="en-US" altLang="en-US" smtClean="0">
              <a:solidFill>
                <a:srgbClr val="FFFFFF"/>
              </a:solidFill>
            </a:endParaRPr>
          </a:p>
        </p:txBody>
      </p:sp>
      <p:sp>
        <p:nvSpPr>
          <p:cNvPr id="8909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8909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644900"/>
            <a:ext cx="4259262"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SOA 		vs. 		</a:t>
            </a:r>
            <a:r>
              <a:rPr lang="en-US" dirty="0" err="1" smtClean="0"/>
              <a:t>Microservices</a:t>
            </a:r>
            <a:endParaRPr lang="en-US" dirty="0"/>
          </a:p>
        </p:txBody>
      </p:sp>
      <p:sp>
        <p:nvSpPr>
          <p:cNvPr id="90115" name="Content Placeholder 9"/>
          <p:cNvSpPr>
            <a:spLocks noGrp="1"/>
          </p:cNvSpPr>
          <p:nvPr>
            <p:ph sz="half" idx="1"/>
          </p:nvPr>
        </p:nvSpPr>
        <p:spPr>
          <a:xfrm>
            <a:off x="107950" y="1341438"/>
            <a:ext cx="4248150" cy="5400675"/>
          </a:xfrm>
        </p:spPr>
        <p:txBody>
          <a:bodyPr/>
          <a:lstStyle/>
          <a:p>
            <a:r>
              <a:rPr lang="en-US" altLang="en-US" smtClean="0"/>
              <a:t>share-as-much-as-possible </a:t>
            </a:r>
          </a:p>
          <a:p>
            <a:r>
              <a:rPr lang="en-US" altLang="en-US" smtClean="0"/>
              <a:t>uses orchestration and choreography</a:t>
            </a:r>
          </a:p>
          <a:p>
            <a:r>
              <a:rPr lang="en-US" altLang="en-US" smtClean="0"/>
              <a:t>Uses Message middleware</a:t>
            </a:r>
          </a:p>
          <a:p>
            <a:r>
              <a:rPr lang="en-US" altLang="en-US" smtClean="0"/>
              <a:t>Coarse-grained services</a:t>
            </a:r>
          </a:p>
          <a:p>
            <a:r>
              <a:rPr lang="en-US" altLang="en-US" smtClean="0"/>
              <a:t>no pre-described limits as to which remote-access protocols can be used</a:t>
            </a:r>
          </a:p>
        </p:txBody>
      </p:sp>
      <p:sp>
        <p:nvSpPr>
          <p:cNvPr id="90116" name="Content Placeholder 10"/>
          <p:cNvSpPr>
            <a:spLocks noGrp="1"/>
          </p:cNvSpPr>
          <p:nvPr>
            <p:ph sz="half" idx="2"/>
          </p:nvPr>
        </p:nvSpPr>
        <p:spPr>
          <a:xfrm>
            <a:off x="4705350" y="1341438"/>
            <a:ext cx="4438650" cy="5400675"/>
          </a:xfrm>
        </p:spPr>
        <p:txBody>
          <a:bodyPr/>
          <a:lstStyle/>
          <a:p>
            <a:r>
              <a:rPr lang="en-US" altLang="en-US" smtClean="0"/>
              <a:t>share-as-little-as-possible </a:t>
            </a:r>
          </a:p>
          <a:p>
            <a:r>
              <a:rPr lang="en-US" altLang="en-US" smtClean="0"/>
              <a:t>favorizes choreography</a:t>
            </a:r>
          </a:p>
          <a:p>
            <a:r>
              <a:rPr lang="en-US" altLang="en-US" smtClean="0"/>
              <a:t>Uses API layer as service access façade</a:t>
            </a:r>
          </a:p>
          <a:p>
            <a:r>
              <a:rPr lang="en-US" altLang="en-US" smtClean="0"/>
              <a:t>Fine-grained services</a:t>
            </a:r>
          </a:p>
          <a:p>
            <a:r>
              <a:rPr lang="en-US" altLang="en-US" smtClean="0"/>
              <a:t>rely on 2 different remote-access protocols to access services: REST and simple messaging (JMS, MSMQ, AMQP, etc.)</a:t>
            </a:r>
          </a:p>
        </p:txBody>
      </p:sp>
      <p:sp>
        <p:nvSpPr>
          <p:cNvPr id="9011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2C86C7-3695-42CB-AD81-A5C0B80A2E1E}" type="datetime1">
              <a:rPr lang="en-US" altLang="en-US" smtClean="0">
                <a:solidFill>
                  <a:srgbClr val="FFFFFF"/>
                </a:solidFill>
              </a:rPr>
              <a:pPr/>
              <a:t>3/17/2018</a:t>
            </a:fld>
            <a:endParaRPr lang="en-US" altLang="en-US" smtClean="0">
              <a:solidFill>
                <a:srgbClr val="FFFFFF"/>
              </a:solidFill>
            </a:endParaRPr>
          </a:p>
        </p:txBody>
      </p:sp>
      <p:sp>
        <p:nvSpPr>
          <p:cNvPr id="9011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Microkernel</a:t>
            </a:r>
            <a:endParaRPr lang="en-US" dirty="0"/>
          </a:p>
        </p:txBody>
      </p:sp>
      <p:sp>
        <p:nvSpPr>
          <p:cNvPr id="13315" name="Content Placeholder 2"/>
          <p:cNvSpPr>
            <a:spLocks noGrp="1"/>
          </p:cNvSpPr>
          <p:nvPr>
            <p:ph idx="1"/>
          </p:nvPr>
        </p:nvSpPr>
        <p:spPr/>
        <p:txBody>
          <a:bodyPr/>
          <a:lstStyle/>
          <a:p>
            <a:r>
              <a:rPr lang="en-US" altLang="en-US" dirty="0" smtClean="0"/>
              <a:t>Aka plug-in architecture</a:t>
            </a:r>
          </a:p>
          <a:p>
            <a:r>
              <a:rPr lang="en-US" altLang="en-US" dirty="0" smtClean="0"/>
              <a:t>Natural pattern for implementing product-based applications</a:t>
            </a:r>
          </a:p>
          <a:p>
            <a:r>
              <a:rPr lang="en-US" altLang="en-US" dirty="0" smtClean="0"/>
              <a:t>Allows to add new application features as plug-ins to the core application</a:t>
            </a:r>
          </a:p>
          <a:p>
            <a:r>
              <a:rPr lang="en-US" altLang="en-US" dirty="0" smtClean="0"/>
              <a:t>2 types of components:</a:t>
            </a:r>
          </a:p>
          <a:p>
            <a:pPr lvl="1"/>
            <a:r>
              <a:rPr lang="en-US" altLang="en-US" dirty="0" smtClean="0"/>
              <a:t>Core system</a:t>
            </a:r>
          </a:p>
          <a:p>
            <a:pPr lvl="1"/>
            <a:r>
              <a:rPr lang="en-US" altLang="en-US" dirty="0" smtClean="0"/>
              <a:t>Plug-in modules</a:t>
            </a:r>
          </a:p>
        </p:txBody>
      </p:sp>
      <p:sp>
        <p:nvSpPr>
          <p:cNvPr id="1331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C59255-7E46-4CBB-AFB7-2BAA9ECE4D59}" type="datetime1">
              <a:rPr lang="en-US" altLang="en-US" smtClean="0">
                <a:solidFill>
                  <a:srgbClr val="FFFFFF"/>
                </a:solidFill>
              </a:rPr>
              <a:pPr/>
              <a:t>3/17/2018</a:t>
            </a:fld>
            <a:endParaRPr lang="en-US" altLang="en-US" smtClean="0">
              <a:solidFill>
                <a:srgbClr val="FFFFFF"/>
              </a:solidFill>
            </a:endParaRPr>
          </a:p>
        </p:txBody>
      </p:sp>
      <p:sp>
        <p:nvSpPr>
          <p:cNvPr id="1331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Considerations</a:t>
            </a:r>
            <a:endParaRPr lang="en-US" dirty="0"/>
          </a:p>
        </p:txBody>
      </p:sp>
      <p:sp>
        <p:nvSpPr>
          <p:cNvPr id="91139" name="Content Placeholder 3"/>
          <p:cNvSpPr>
            <a:spLocks noGrp="1"/>
          </p:cNvSpPr>
          <p:nvPr>
            <p:ph idx="1"/>
          </p:nvPr>
        </p:nvSpPr>
        <p:spPr>
          <a:xfrm>
            <a:off x="395288" y="1524000"/>
            <a:ext cx="8229600" cy="4876800"/>
          </a:xfrm>
        </p:spPr>
        <p:txBody>
          <a:bodyPr/>
          <a:lstStyle/>
          <a:p>
            <a:endParaRPr lang="en-US" altLang="en-US" dirty="0" smtClean="0"/>
          </a:p>
          <a:p>
            <a:endParaRPr lang="en-US" altLang="en-US" dirty="0" smtClean="0"/>
          </a:p>
          <a:p>
            <a:r>
              <a:rPr lang="en-US" altLang="en-US" dirty="0" err="1" smtClean="0"/>
              <a:t>Microservices</a:t>
            </a:r>
            <a:endParaRPr lang="en-US" altLang="en-US" dirty="0" smtClean="0"/>
          </a:p>
          <a:p>
            <a:pPr lvl="1"/>
            <a:r>
              <a:rPr lang="en-US" altLang="en-US" dirty="0" smtClean="0"/>
              <a:t>more robust, </a:t>
            </a:r>
          </a:p>
          <a:p>
            <a:pPr lvl="1"/>
            <a:r>
              <a:rPr lang="en-US" altLang="en-US" dirty="0" smtClean="0"/>
              <a:t>provide better scalability, </a:t>
            </a:r>
          </a:p>
          <a:p>
            <a:pPr lvl="1"/>
            <a:r>
              <a:rPr lang="en-US" altLang="en-US" dirty="0" smtClean="0"/>
              <a:t>supports continuous delivery</a:t>
            </a:r>
          </a:p>
          <a:p>
            <a:pPr lvl="1"/>
            <a:r>
              <a:rPr lang="en-US" altLang="en-US" dirty="0" smtClean="0"/>
              <a:t>real-time production deployments</a:t>
            </a:r>
          </a:p>
          <a:p>
            <a:pPr lvl="1"/>
            <a:endParaRPr lang="en-US" altLang="en-US" dirty="0" smtClean="0"/>
          </a:p>
          <a:p>
            <a:r>
              <a:rPr lang="en-US" altLang="en-US" dirty="0" smtClean="0"/>
              <a:t>Yet still…</a:t>
            </a:r>
          </a:p>
          <a:p>
            <a:pPr lvl="1"/>
            <a:r>
              <a:rPr lang="en-US" altLang="en-US" dirty="0"/>
              <a:t>d</a:t>
            </a:r>
            <a:r>
              <a:rPr lang="en-US" altLang="en-US" dirty="0" smtClean="0"/>
              <a:t>ifficult </a:t>
            </a:r>
            <a:r>
              <a:rPr lang="en-US" altLang="en-US" dirty="0" smtClean="0"/>
              <a:t>contract creation, maintenance, and government,</a:t>
            </a:r>
          </a:p>
          <a:p>
            <a:pPr lvl="1"/>
            <a:r>
              <a:rPr lang="en-US" altLang="en-US" dirty="0" smtClean="0"/>
              <a:t>remote system availability, </a:t>
            </a:r>
          </a:p>
          <a:p>
            <a:pPr lvl="1"/>
            <a:r>
              <a:rPr lang="en-US" altLang="en-US" dirty="0" smtClean="0"/>
              <a:t>remote access authentication and authorization</a:t>
            </a:r>
          </a:p>
        </p:txBody>
      </p:sp>
      <p:sp>
        <p:nvSpPr>
          <p:cNvPr id="91140" name="Date Placeholder 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88158-78E0-4F4A-97C1-F28C82B474D0}" type="datetime1">
              <a:rPr lang="en-US" altLang="en-US" smtClean="0">
                <a:solidFill>
                  <a:srgbClr val="FFFFFF"/>
                </a:solidFill>
              </a:rPr>
              <a:pPr/>
              <a:t>3/17/2018</a:t>
            </a:fld>
            <a:endParaRPr lang="en-US" altLang="en-US" smtClean="0">
              <a:solidFill>
                <a:srgbClr val="FFFFFF"/>
              </a:solidFill>
            </a:endParaRPr>
          </a:p>
        </p:txBody>
      </p:sp>
      <p:sp>
        <p:nvSpPr>
          <p:cNvPr id="91141" name="Footer Placeholder 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graphicFrame>
        <p:nvGraphicFramePr>
          <p:cNvPr id="9" name="Table 8"/>
          <p:cNvGraphicFramePr>
            <a:graphicFrameLocks noGrp="1"/>
          </p:cNvGraphicFramePr>
          <p:nvPr/>
        </p:nvGraphicFramePr>
        <p:xfrm>
          <a:off x="4335463" y="404813"/>
          <a:ext cx="4808537" cy="2560635"/>
        </p:xfrm>
        <a:graphic>
          <a:graphicData uri="http://schemas.openxmlformats.org/drawingml/2006/table">
            <a:tbl>
              <a:tblPr firstRow="1" bandRow="1">
                <a:tableStyleId>{69012ECD-51FC-41F1-AA8D-1B2483CD663E}</a:tableStyleId>
              </a:tblPr>
              <a:tblGrid>
                <a:gridCol w="3085870"/>
                <a:gridCol w="1722667"/>
              </a:tblGrid>
              <a:tr h="365805">
                <a:tc>
                  <a:txBody>
                    <a:bodyPr/>
                    <a:lstStyle/>
                    <a:p>
                      <a:r>
                        <a:rPr lang="en-US" sz="1800" i="1" dirty="0" smtClean="0"/>
                        <a:t>Non functional req.</a:t>
                      </a:r>
                      <a:endParaRPr lang="en-US" sz="1800" i="1" dirty="0"/>
                    </a:p>
                  </a:txBody>
                  <a:tcPr marL="91442" marR="91442" marT="45718" marB="45718"/>
                </a:tc>
                <a:tc>
                  <a:txBody>
                    <a:bodyPr/>
                    <a:lstStyle/>
                    <a:p>
                      <a:r>
                        <a:rPr lang="en-US" sz="1800" i="1" dirty="0" smtClean="0"/>
                        <a:t>Rating</a:t>
                      </a:r>
                    </a:p>
                  </a:txBody>
                  <a:tcPr marL="91442" marR="91442" marT="45718" marB="45718"/>
                </a:tc>
              </a:tr>
              <a:tr h="365805">
                <a:tc>
                  <a:txBody>
                    <a:bodyPr/>
                    <a:lstStyle/>
                    <a:p>
                      <a:r>
                        <a:rPr lang="en-US" sz="1800" b="0" i="0" u="none" strike="noStrike" kern="1200" baseline="0" dirty="0" smtClean="0">
                          <a:solidFill>
                            <a:schemeClr val="tx1"/>
                          </a:solidFill>
                          <a:latin typeface="+mn-lt"/>
                          <a:ea typeface="+mn-ea"/>
                          <a:cs typeface="+mn-cs"/>
                        </a:rPr>
                        <a:t>Overall agility</a:t>
                      </a:r>
                      <a:endParaRPr lang="en-US" sz="1800" b="0" i="0" dirty="0"/>
                    </a:p>
                  </a:txBody>
                  <a:tcPr marL="91442" marR="91442" marT="45718" marB="45718"/>
                </a:tc>
                <a:tc>
                  <a:txBody>
                    <a:bodyPr/>
                    <a:lstStyle/>
                    <a:p>
                      <a:r>
                        <a:rPr lang="en-US" sz="1800" i="0" dirty="0" smtClean="0"/>
                        <a:t>High</a:t>
                      </a:r>
                    </a:p>
                  </a:txBody>
                  <a:tcPr marL="91442" marR="91442" marT="45718" marB="45718"/>
                </a:tc>
              </a:tr>
              <a:tr h="365805">
                <a:tc>
                  <a:txBody>
                    <a:bodyPr/>
                    <a:lstStyle/>
                    <a:p>
                      <a:r>
                        <a:rPr lang="en-US" sz="1800" b="0" i="0" dirty="0" smtClean="0"/>
                        <a:t>Ease of deployment</a:t>
                      </a:r>
                      <a:endParaRPr lang="en-US" sz="1800" b="0" i="0" dirty="0"/>
                    </a:p>
                  </a:txBody>
                  <a:tcPr marL="91442" marR="91442" marT="45718" marB="45718"/>
                </a:tc>
                <a:tc>
                  <a:txBody>
                    <a:bodyPr/>
                    <a:lstStyle/>
                    <a:p>
                      <a:r>
                        <a:rPr lang="en-US" sz="1800" b="0" i="0" dirty="0" smtClean="0"/>
                        <a:t>High</a:t>
                      </a:r>
                    </a:p>
                  </a:txBody>
                  <a:tcPr marL="91442" marR="91442" marT="45718" marB="45718"/>
                </a:tc>
              </a:tr>
              <a:tr h="365805">
                <a:tc>
                  <a:txBody>
                    <a:bodyPr/>
                    <a:lstStyle/>
                    <a:p>
                      <a:r>
                        <a:rPr lang="en-US" sz="1800" b="0" i="0" u="none" strike="noStrike" kern="1200" baseline="0" dirty="0" smtClean="0">
                          <a:solidFill>
                            <a:schemeClr val="tx1"/>
                          </a:solidFill>
                          <a:latin typeface="+mn-lt"/>
                          <a:ea typeface="+mn-ea"/>
                          <a:cs typeface="+mn-cs"/>
                        </a:rPr>
                        <a:t>Testability</a:t>
                      </a:r>
                      <a:endParaRPr lang="en-US" sz="1800" b="0" i="0" dirty="0"/>
                    </a:p>
                  </a:txBody>
                  <a:tcPr marL="91442" marR="91442" marT="45718" marB="45718"/>
                </a:tc>
                <a:tc>
                  <a:txBody>
                    <a:bodyPr/>
                    <a:lstStyle/>
                    <a:p>
                      <a:r>
                        <a:rPr lang="en-US" sz="1800" b="0" i="0" dirty="0" smtClean="0"/>
                        <a:t>High</a:t>
                      </a:r>
                    </a:p>
                  </a:txBody>
                  <a:tcPr marL="91442" marR="91442" marT="45718" marB="45718"/>
                </a:tc>
              </a:tr>
              <a:tr h="365805">
                <a:tc>
                  <a:txBody>
                    <a:bodyPr/>
                    <a:lstStyle/>
                    <a:p>
                      <a:r>
                        <a:rPr lang="en-US" sz="1800" i="0" dirty="0" smtClean="0"/>
                        <a:t>Performance</a:t>
                      </a:r>
                      <a:endParaRPr lang="en-US" sz="1800" i="0" dirty="0"/>
                    </a:p>
                  </a:txBody>
                  <a:tcPr marL="91442" marR="91442" marT="45718" marB="45718"/>
                </a:tc>
                <a:tc>
                  <a:txBody>
                    <a:bodyPr/>
                    <a:lstStyle/>
                    <a:p>
                      <a:r>
                        <a:rPr lang="en-US" sz="1800" i="0" dirty="0" smtClean="0"/>
                        <a:t>Low</a:t>
                      </a:r>
                    </a:p>
                  </a:txBody>
                  <a:tcPr marL="91442" marR="91442" marT="45718" marB="45718"/>
                </a:tc>
              </a:tr>
              <a:tr h="365805">
                <a:tc>
                  <a:txBody>
                    <a:bodyPr/>
                    <a:lstStyle/>
                    <a:p>
                      <a:r>
                        <a:rPr lang="en-US" sz="1800" i="0" dirty="0" smtClean="0"/>
                        <a:t>Scalability</a:t>
                      </a:r>
                      <a:endParaRPr lang="en-US" sz="1800" i="0" dirty="0"/>
                    </a:p>
                  </a:txBody>
                  <a:tcPr marL="91442" marR="91442" marT="45718" marB="45718"/>
                </a:tc>
                <a:tc>
                  <a:txBody>
                    <a:bodyPr/>
                    <a:lstStyle/>
                    <a:p>
                      <a:r>
                        <a:rPr lang="en-US" sz="1800" i="0" dirty="0" smtClean="0"/>
                        <a:t>High</a:t>
                      </a:r>
                    </a:p>
                  </a:txBody>
                  <a:tcPr marL="91442" marR="91442" marT="45718" marB="45718"/>
                </a:tc>
              </a:tr>
              <a:tr h="365805">
                <a:tc>
                  <a:txBody>
                    <a:bodyPr/>
                    <a:lstStyle/>
                    <a:p>
                      <a:r>
                        <a:rPr lang="en-US" sz="1800" i="0" dirty="0" smtClean="0"/>
                        <a:t>Ease of development</a:t>
                      </a:r>
                      <a:endParaRPr lang="en-US" sz="1800" i="0" dirty="0"/>
                    </a:p>
                  </a:txBody>
                  <a:tcPr marL="91442" marR="91442" marT="45718" marB="45718"/>
                </a:tc>
                <a:tc>
                  <a:txBody>
                    <a:bodyPr/>
                    <a:lstStyle/>
                    <a:p>
                      <a:r>
                        <a:rPr lang="en-US" sz="1800" i="0" dirty="0" smtClean="0"/>
                        <a:t>High</a:t>
                      </a:r>
                    </a:p>
                  </a:txBody>
                  <a:tcPr marL="91442" marR="91442" marT="45718" marB="45718"/>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layers</a:t>
            </a:r>
            <a:endParaRPr lang="en-US" dirty="0"/>
          </a:p>
        </p:txBody>
      </p:sp>
      <p:pic>
        <p:nvPicPr>
          <p:cNvPr id="6" name="Content Placeholder 5"/>
          <p:cNvPicPr>
            <a:picLocks noGrp="1" noChangeAspect="1"/>
          </p:cNvPicPr>
          <p:nvPr>
            <p:ph idx="1"/>
          </p:nvPr>
        </p:nvPicPr>
        <p:blipFill>
          <a:blip r:embed="rId2"/>
          <a:stretch>
            <a:fillRect/>
          </a:stretch>
        </p:blipFill>
        <p:spPr>
          <a:xfrm>
            <a:off x="76199" y="1828800"/>
            <a:ext cx="8903739" cy="4191000"/>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31471516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Content Placeholder 2"/>
          <p:cNvSpPr>
            <a:spLocks noGrp="1"/>
          </p:cNvSpPr>
          <p:nvPr>
            <p:ph idx="1"/>
          </p:nvPr>
        </p:nvSpPr>
        <p:spPr/>
        <p:txBody>
          <a:bodyPr>
            <a:normAutofit/>
          </a:bodyPr>
          <a:lstStyle/>
          <a:p>
            <a:r>
              <a:rPr lang="en-US" dirty="0"/>
              <a:t>Task </a:t>
            </a:r>
            <a:r>
              <a:rPr lang="en-US" dirty="0" smtClean="0"/>
              <a:t>Service</a:t>
            </a:r>
          </a:p>
          <a:p>
            <a:pPr lvl="1"/>
            <a:r>
              <a:rPr lang="en-US" dirty="0" smtClean="0"/>
              <a:t>a </a:t>
            </a:r>
            <a:r>
              <a:rPr lang="en-US" b="1" dirty="0"/>
              <a:t>non-agnostic functional context </a:t>
            </a:r>
            <a:endParaRPr lang="en-US" b="1" dirty="0" smtClean="0"/>
          </a:p>
          <a:p>
            <a:pPr lvl="1"/>
            <a:r>
              <a:rPr lang="en-US" b="1" dirty="0" smtClean="0"/>
              <a:t>single-purpose</a:t>
            </a:r>
            <a:r>
              <a:rPr lang="en-US" dirty="0"/>
              <a:t>, parent business process logic. </a:t>
            </a:r>
            <a:endParaRPr lang="en-US" dirty="0" smtClean="0"/>
          </a:p>
          <a:p>
            <a:pPr lvl="1"/>
            <a:r>
              <a:rPr lang="en-US" dirty="0" smtClean="0"/>
              <a:t>encapsulates </a:t>
            </a:r>
            <a:r>
              <a:rPr lang="en-US" dirty="0"/>
              <a:t>the </a:t>
            </a:r>
            <a:r>
              <a:rPr lang="en-US" b="1" dirty="0"/>
              <a:t>composition logic </a:t>
            </a:r>
            <a:r>
              <a:rPr lang="en-US" dirty="0"/>
              <a:t>required to compose several other services to complete its task. </a:t>
            </a:r>
          </a:p>
          <a:p>
            <a:endParaRPr lang="en-US" dirty="0" smtClean="0"/>
          </a:p>
          <a:p>
            <a:r>
              <a:rPr lang="en-US" dirty="0" err="1" smtClean="0"/>
              <a:t>Microservice</a:t>
            </a:r>
            <a:r>
              <a:rPr lang="en-US" dirty="0" smtClean="0"/>
              <a:t> </a:t>
            </a:r>
          </a:p>
          <a:p>
            <a:pPr lvl="1"/>
            <a:r>
              <a:rPr lang="en-US" dirty="0"/>
              <a:t>a</a:t>
            </a:r>
            <a:r>
              <a:rPr lang="en-US" dirty="0" smtClean="0"/>
              <a:t> </a:t>
            </a:r>
            <a:r>
              <a:rPr lang="en-US" b="1" dirty="0"/>
              <a:t>non-agnostic service </a:t>
            </a:r>
            <a:endParaRPr lang="en-US" b="1" dirty="0" smtClean="0"/>
          </a:p>
          <a:p>
            <a:pPr lvl="1"/>
            <a:r>
              <a:rPr lang="en-US" b="1" dirty="0" smtClean="0"/>
              <a:t>small </a:t>
            </a:r>
            <a:r>
              <a:rPr lang="en-US" b="1" dirty="0"/>
              <a:t>functional scope </a:t>
            </a:r>
            <a:endParaRPr lang="en-US" b="1" dirty="0" smtClean="0"/>
          </a:p>
          <a:p>
            <a:pPr lvl="1"/>
            <a:r>
              <a:rPr lang="en-US" dirty="0" smtClean="0"/>
              <a:t>logic </a:t>
            </a:r>
            <a:r>
              <a:rPr lang="en-US" dirty="0"/>
              <a:t>with </a:t>
            </a:r>
            <a:r>
              <a:rPr lang="en-US" b="1" dirty="0"/>
              <a:t>specific processing </a:t>
            </a:r>
            <a:r>
              <a:rPr lang="en-US" dirty="0"/>
              <a:t>and implementation </a:t>
            </a:r>
            <a:r>
              <a:rPr lang="en-US" dirty="0" smtClean="0"/>
              <a:t>requirements.</a:t>
            </a:r>
          </a:p>
          <a:p>
            <a:pPr lvl="1"/>
            <a:r>
              <a:rPr lang="en-US" dirty="0" smtClean="0"/>
              <a:t>typically </a:t>
            </a:r>
            <a:r>
              <a:rPr lang="en-US" b="1" dirty="0"/>
              <a:t>not reusable </a:t>
            </a:r>
            <a:r>
              <a:rPr lang="en-US" dirty="0"/>
              <a:t>but can have intra-solution reuse </a:t>
            </a:r>
            <a:r>
              <a:rPr lang="en-US" dirty="0" smtClean="0"/>
              <a:t>potential.</a:t>
            </a:r>
          </a:p>
          <a:p>
            <a:pPr lvl="1"/>
            <a:r>
              <a:rPr lang="en-US" dirty="0" smtClean="0"/>
              <a:t>The </a:t>
            </a:r>
            <a:r>
              <a:rPr lang="en-US" dirty="0"/>
              <a:t>nature of the logic may vary.</a:t>
            </a:r>
          </a:p>
          <a:p>
            <a:endParaRPr lang="en-US" dirty="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9567334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Content Placeholder 2"/>
          <p:cNvSpPr>
            <a:spLocks noGrp="1"/>
          </p:cNvSpPr>
          <p:nvPr>
            <p:ph idx="1"/>
          </p:nvPr>
        </p:nvSpPr>
        <p:spPr/>
        <p:txBody>
          <a:bodyPr>
            <a:normAutofit/>
          </a:bodyPr>
          <a:lstStyle/>
          <a:p>
            <a:r>
              <a:rPr lang="en-US" dirty="0"/>
              <a:t>Entity Service </a:t>
            </a:r>
            <a:endParaRPr lang="en-US" dirty="0" smtClean="0"/>
          </a:p>
          <a:p>
            <a:pPr lvl="1"/>
            <a:r>
              <a:rPr lang="en-US" dirty="0" smtClean="0"/>
              <a:t>a </a:t>
            </a:r>
            <a:r>
              <a:rPr lang="en-US" b="1" dirty="0"/>
              <a:t>reusable service </a:t>
            </a:r>
            <a:r>
              <a:rPr lang="en-US" dirty="0"/>
              <a:t>with an </a:t>
            </a:r>
            <a:r>
              <a:rPr lang="en-US" b="1" dirty="0"/>
              <a:t>agnostic functional </a:t>
            </a:r>
            <a:r>
              <a:rPr lang="en-US" b="1" dirty="0" smtClean="0"/>
              <a:t>context</a:t>
            </a:r>
          </a:p>
          <a:p>
            <a:pPr lvl="1"/>
            <a:r>
              <a:rPr lang="en-US" dirty="0" smtClean="0"/>
              <a:t>associated </a:t>
            </a:r>
            <a:r>
              <a:rPr lang="en-US" dirty="0"/>
              <a:t>with one or more related </a:t>
            </a:r>
            <a:r>
              <a:rPr lang="en-US" b="1" dirty="0"/>
              <a:t>business entities </a:t>
            </a:r>
            <a:r>
              <a:rPr lang="en-US" dirty="0"/>
              <a:t>(such as invoice, customer, or claim). </a:t>
            </a:r>
            <a:endParaRPr lang="en-US" dirty="0" smtClean="0"/>
          </a:p>
          <a:p>
            <a:pPr lvl="1"/>
            <a:endParaRPr lang="en-US" dirty="0" smtClean="0"/>
          </a:p>
          <a:p>
            <a:r>
              <a:rPr lang="en-US" dirty="0" smtClean="0"/>
              <a:t>Utility </a:t>
            </a:r>
            <a:r>
              <a:rPr lang="en-US" dirty="0"/>
              <a:t>Service </a:t>
            </a:r>
            <a:endParaRPr lang="en-US" dirty="0" smtClean="0"/>
          </a:p>
          <a:p>
            <a:pPr lvl="1"/>
            <a:r>
              <a:rPr lang="en-US" dirty="0" smtClean="0"/>
              <a:t>a </a:t>
            </a:r>
            <a:r>
              <a:rPr lang="en-US" b="1" dirty="0"/>
              <a:t>reusable service</a:t>
            </a:r>
            <a:r>
              <a:rPr lang="en-US" dirty="0"/>
              <a:t> with an </a:t>
            </a:r>
            <a:r>
              <a:rPr lang="en-US" b="1" dirty="0"/>
              <a:t>agnostic functional context </a:t>
            </a:r>
            <a:r>
              <a:rPr lang="en-US" dirty="0"/>
              <a:t>as </a:t>
            </a:r>
            <a:r>
              <a:rPr lang="en-US" dirty="0" smtClean="0"/>
              <a:t>well,</a:t>
            </a:r>
          </a:p>
          <a:p>
            <a:pPr lvl="1"/>
            <a:r>
              <a:rPr lang="en-US" dirty="0" smtClean="0"/>
              <a:t>not </a:t>
            </a:r>
            <a:r>
              <a:rPr lang="en-US" dirty="0"/>
              <a:t>derived from business analysis specifications and models. </a:t>
            </a:r>
            <a:endParaRPr lang="en-US" dirty="0" smtClean="0"/>
          </a:p>
          <a:p>
            <a:pPr lvl="1"/>
            <a:r>
              <a:rPr lang="en-US" dirty="0" smtClean="0"/>
              <a:t>encapsulates </a:t>
            </a:r>
            <a:r>
              <a:rPr lang="en-US" b="1" dirty="0"/>
              <a:t>low-level technology-centric functions, </a:t>
            </a:r>
            <a:r>
              <a:rPr lang="en-US" dirty="0"/>
              <a:t>such as notification, logging, and security processing.</a:t>
            </a:r>
          </a:p>
          <a:p>
            <a:pPr lvl="1"/>
            <a:endParaRPr lang="en-US" b="1" dirty="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14926935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7472"/>
            <a:ext cx="8229600" cy="990600"/>
          </a:xfrm>
        </p:spPr>
        <p:txBody>
          <a:bodyPr/>
          <a:lstStyle/>
          <a:p>
            <a:r>
              <a:rPr lang="en-US" dirty="0" smtClean="0"/>
              <a:t>Service Design Process</a:t>
            </a:r>
            <a:endParaRPr lang="en-US" dirty="0"/>
          </a:p>
        </p:txBody>
      </p:sp>
      <p:sp>
        <p:nvSpPr>
          <p:cNvPr id="3" name="Content Placeholder 2"/>
          <p:cNvSpPr>
            <a:spLocks noGrp="1"/>
          </p:cNvSpPr>
          <p:nvPr>
            <p:ph idx="1"/>
          </p:nvPr>
        </p:nvSpPr>
        <p:spPr>
          <a:xfrm>
            <a:off x="38100" y="1219200"/>
            <a:ext cx="3597796" cy="4876800"/>
          </a:xfrm>
        </p:spPr>
        <p:txBody>
          <a:bodyPr/>
          <a:lstStyle/>
          <a:p>
            <a:r>
              <a:rPr lang="en-US" sz="2200" dirty="0" smtClean="0"/>
              <a:t>Break down the </a:t>
            </a:r>
          </a:p>
          <a:p>
            <a:pPr marL="0" indent="0">
              <a:buNone/>
            </a:pPr>
            <a:r>
              <a:rPr lang="en-US" sz="2200" dirty="0" smtClean="0"/>
              <a:t>business problem</a:t>
            </a:r>
          </a:p>
          <a:p>
            <a:pPr>
              <a:buFont typeface="Symbol" panose="05050102010706020507" pitchFamily="18" charset="2"/>
              <a:buChar char="Þ"/>
            </a:pPr>
            <a:r>
              <a:rPr lang="en-US" sz="2200" dirty="0" smtClean="0"/>
              <a:t>Service design</a:t>
            </a:r>
          </a:p>
          <a:p>
            <a:endParaRPr lang="en-US" sz="2200" dirty="0" smtClean="0"/>
          </a:p>
          <a:p>
            <a:r>
              <a:rPr lang="en-US" sz="2200" dirty="0" smtClean="0"/>
              <a:t>Build up the </a:t>
            </a:r>
          </a:p>
          <a:p>
            <a:pPr marL="0" indent="0">
              <a:buNone/>
            </a:pPr>
            <a:r>
              <a:rPr lang="en-US" sz="2200" dirty="0" smtClean="0"/>
              <a:t>Service-oriented solution</a:t>
            </a:r>
          </a:p>
          <a:p>
            <a:pPr>
              <a:buFont typeface="Symbol" panose="05050102010706020507" pitchFamily="18" charset="2"/>
              <a:buChar char="Þ"/>
            </a:pPr>
            <a:r>
              <a:rPr lang="en-US" sz="2200" dirty="0" smtClean="0"/>
              <a:t>Solution </a:t>
            </a:r>
          </a:p>
          <a:p>
            <a:endParaRPr lang="en-US" sz="2200" dirty="0" smtClean="0"/>
          </a:p>
          <a:p>
            <a:r>
              <a:rPr lang="en-US" sz="2200" dirty="0" smtClean="0"/>
              <a:t>Service layers</a:t>
            </a:r>
            <a:endParaRPr lang="en-US" sz="2200"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Picture 6"/>
          <p:cNvPicPr>
            <a:picLocks noChangeAspect="1"/>
          </p:cNvPicPr>
          <p:nvPr/>
        </p:nvPicPr>
        <p:blipFill>
          <a:blip r:embed="rId2"/>
          <a:stretch>
            <a:fillRect/>
          </a:stretch>
        </p:blipFill>
        <p:spPr>
          <a:xfrm>
            <a:off x="3275856" y="1338072"/>
            <a:ext cx="6067948" cy="5228548"/>
          </a:xfrm>
          <a:prstGeom prst="rect">
            <a:avLst/>
          </a:prstGeom>
        </p:spPr>
      </p:pic>
    </p:spTree>
    <p:extLst>
      <p:ext uri="{BB962C8B-B14F-4D97-AF65-F5344CB8AC3E}">
        <p14:creationId xmlns:p14="http://schemas.microsoft.com/office/powerpoint/2010/main" val="792724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236"/>
            <a:ext cx="8229600" cy="990600"/>
          </a:xfrm>
        </p:spPr>
        <p:txBody>
          <a:bodyPr>
            <a:normAutofit/>
          </a:bodyPr>
          <a:lstStyle/>
          <a:p>
            <a:r>
              <a:rPr lang="en-US" dirty="0"/>
              <a:t>Break down the </a:t>
            </a:r>
            <a:r>
              <a:rPr lang="en-US" dirty="0" smtClean="0"/>
              <a:t>business </a:t>
            </a:r>
            <a:r>
              <a:rPr lang="en-US" dirty="0"/>
              <a:t>problem</a:t>
            </a:r>
          </a:p>
        </p:txBody>
      </p:sp>
      <p:sp>
        <p:nvSpPr>
          <p:cNvPr id="3" name="Content Placeholder 2"/>
          <p:cNvSpPr>
            <a:spLocks noGrp="1"/>
          </p:cNvSpPr>
          <p:nvPr>
            <p:ph idx="1"/>
          </p:nvPr>
        </p:nvSpPr>
        <p:spPr>
          <a:xfrm>
            <a:off x="152400" y="1533525"/>
            <a:ext cx="8229600" cy="4876800"/>
          </a:xfrm>
        </p:spPr>
        <p:txBody>
          <a:bodyPr/>
          <a:lstStyle/>
          <a:p>
            <a:pPr marL="0" indent="0">
              <a:buNone/>
            </a:pPr>
            <a:endParaRPr lang="en-US" dirty="0" smtClean="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Content Placeholder 5"/>
          <p:cNvPicPr>
            <a:picLocks noChangeAspect="1"/>
          </p:cNvPicPr>
          <p:nvPr/>
        </p:nvPicPr>
        <p:blipFill>
          <a:blip r:embed="rId2"/>
          <a:stretch>
            <a:fillRect/>
          </a:stretch>
        </p:blipFill>
        <p:spPr>
          <a:xfrm>
            <a:off x="2237015" y="1295400"/>
            <a:ext cx="5143297" cy="5538936"/>
          </a:xfrm>
          <a:prstGeom prst="rect">
            <a:avLst/>
          </a:prstGeom>
        </p:spPr>
      </p:pic>
    </p:spTree>
    <p:extLst>
      <p:ext uri="{BB962C8B-B14F-4D97-AF65-F5344CB8AC3E}">
        <p14:creationId xmlns:p14="http://schemas.microsoft.com/office/powerpoint/2010/main" val="38979584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712"/>
            <a:ext cx="8229600" cy="990600"/>
          </a:xfrm>
        </p:spPr>
        <p:txBody>
          <a:bodyPr>
            <a:normAutofit fontScale="90000"/>
          </a:bodyPr>
          <a:lstStyle/>
          <a:p>
            <a:r>
              <a:rPr lang="en-US" dirty="0"/>
              <a:t>Functional Decomposition – separation of concerns</a:t>
            </a:r>
          </a:p>
        </p:txBody>
      </p:sp>
      <p:sp>
        <p:nvSpPr>
          <p:cNvPr id="3" name="Content Placeholder 2"/>
          <p:cNvSpPr>
            <a:spLocks noGrp="1"/>
          </p:cNvSpPr>
          <p:nvPr>
            <p:ph idx="1"/>
          </p:nvPr>
        </p:nvSpPr>
        <p:spPr>
          <a:xfrm>
            <a:off x="228600" y="1143000"/>
            <a:ext cx="8229600" cy="4876800"/>
          </a:xfrm>
        </p:spPr>
        <p:txBody>
          <a:bodyPr/>
          <a:lstStyle/>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3352800" y="1577504"/>
            <a:ext cx="5791200" cy="5300816"/>
          </a:xfrm>
          <a:prstGeom prst="rect">
            <a:avLst/>
          </a:prstGeom>
        </p:spPr>
      </p:pic>
      <p:pic>
        <p:nvPicPr>
          <p:cNvPr id="7" name="Picture 6"/>
          <p:cNvPicPr>
            <a:picLocks noChangeAspect="1"/>
          </p:cNvPicPr>
          <p:nvPr/>
        </p:nvPicPr>
        <p:blipFill>
          <a:blip r:embed="rId3"/>
          <a:stretch>
            <a:fillRect/>
          </a:stretch>
        </p:blipFill>
        <p:spPr>
          <a:xfrm>
            <a:off x="0" y="1577504"/>
            <a:ext cx="3182348" cy="3427966"/>
          </a:xfrm>
          <a:prstGeom prst="rect">
            <a:avLst/>
          </a:prstGeom>
        </p:spPr>
      </p:pic>
      <p:sp>
        <p:nvSpPr>
          <p:cNvPr id="8" name="Oval 7"/>
          <p:cNvSpPr/>
          <p:nvPr/>
        </p:nvSpPr>
        <p:spPr>
          <a:xfrm>
            <a:off x="981574" y="1536192"/>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0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625"/>
            <a:ext cx="8229600" cy="990600"/>
          </a:xfrm>
        </p:spPr>
        <p:txBody>
          <a:bodyPr/>
          <a:lstStyle/>
          <a:p>
            <a:r>
              <a:rPr lang="en-US" dirty="0" smtClean="0"/>
              <a:t>Service Encapsulation</a:t>
            </a:r>
            <a:endParaRPr lang="en-US" dirty="0"/>
          </a:p>
        </p:txBody>
      </p:sp>
      <p:pic>
        <p:nvPicPr>
          <p:cNvPr id="6" name="Content Placeholder 5"/>
          <p:cNvPicPr>
            <a:picLocks noGrp="1" noChangeAspect="1"/>
          </p:cNvPicPr>
          <p:nvPr>
            <p:ph idx="1"/>
          </p:nvPr>
        </p:nvPicPr>
        <p:blipFill>
          <a:blip r:embed="rId2"/>
          <a:stretch>
            <a:fillRect/>
          </a:stretch>
        </p:blipFill>
        <p:spPr>
          <a:xfrm>
            <a:off x="2917088" y="1577503"/>
            <a:ext cx="6226912" cy="5260177"/>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Picture 6"/>
          <p:cNvPicPr>
            <a:picLocks noChangeAspect="1"/>
          </p:cNvPicPr>
          <p:nvPr/>
        </p:nvPicPr>
        <p:blipFill>
          <a:blip r:embed="rId3"/>
          <a:stretch>
            <a:fillRect/>
          </a:stretch>
        </p:blipFill>
        <p:spPr>
          <a:xfrm>
            <a:off x="0" y="1577503"/>
            <a:ext cx="2949058" cy="3176670"/>
          </a:xfrm>
          <a:prstGeom prst="rect">
            <a:avLst/>
          </a:prstGeom>
        </p:spPr>
      </p:pic>
      <p:sp>
        <p:nvSpPr>
          <p:cNvPr id="8" name="Oval 7"/>
          <p:cNvSpPr/>
          <p:nvPr/>
        </p:nvSpPr>
        <p:spPr>
          <a:xfrm>
            <a:off x="864929" y="2168870"/>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5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Agnostic context</a:t>
            </a:r>
            <a:endParaRPr lang="en-US" dirty="0"/>
          </a:p>
        </p:txBody>
      </p:sp>
      <p:pic>
        <p:nvPicPr>
          <p:cNvPr id="6" name="Content Placeholder 5"/>
          <p:cNvPicPr>
            <a:picLocks noGrp="1" noChangeAspect="1"/>
          </p:cNvPicPr>
          <p:nvPr>
            <p:ph idx="1"/>
          </p:nvPr>
        </p:nvPicPr>
        <p:blipFill>
          <a:blip r:embed="rId2"/>
          <a:stretch>
            <a:fillRect/>
          </a:stretch>
        </p:blipFill>
        <p:spPr>
          <a:xfrm>
            <a:off x="4251960" y="347472"/>
            <a:ext cx="4587240" cy="6493838"/>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Picture 6"/>
          <p:cNvPicPr>
            <a:picLocks noChangeAspect="1"/>
          </p:cNvPicPr>
          <p:nvPr/>
        </p:nvPicPr>
        <p:blipFill>
          <a:blip r:embed="rId3"/>
          <a:stretch>
            <a:fillRect/>
          </a:stretch>
        </p:blipFill>
        <p:spPr>
          <a:xfrm>
            <a:off x="457200" y="1753117"/>
            <a:ext cx="3182348" cy="3427966"/>
          </a:xfrm>
          <a:prstGeom prst="rect">
            <a:avLst/>
          </a:prstGeom>
        </p:spPr>
      </p:pic>
      <p:sp>
        <p:nvSpPr>
          <p:cNvPr id="8" name="Oval 7"/>
          <p:cNvSpPr/>
          <p:nvPr/>
        </p:nvSpPr>
        <p:spPr>
          <a:xfrm>
            <a:off x="685800" y="3327691"/>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3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fontScale="90000"/>
          </a:bodyPr>
          <a:lstStyle/>
          <a:p>
            <a:r>
              <a:rPr lang="en-US" dirty="0" smtClean="0"/>
              <a:t>Agnostic </a:t>
            </a:r>
            <a:br>
              <a:rPr lang="en-US" dirty="0" smtClean="0"/>
            </a:br>
            <a:r>
              <a:rPr lang="en-US" dirty="0" smtClean="0"/>
              <a:t>capability</a:t>
            </a:r>
            <a:endParaRPr lang="en-US" dirty="0"/>
          </a:p>
        </p:txBody>
      </p:sp>
      <p:pic>
        <p:nvPicPr>
          <p:cNvPr id="6" name="Content Placeholder 5"/>
          <p:cNvPicPr>
            <a:picLocks noGrp="1" noChangeAspect="1"/>
          </p:cNvPicPr>
          <p:nvPr>
            <p:ph idx="1"/>
          </p:nvPr>
        </p:nvPicPr>
        <p:blipFill>
          <a:blip r:embed="rId2"/>
          <a:stretch>
            <a:fillRect/>
          </a:stretch>
        </p:blipFill>
        <p:spPr>
          <a:xfrm>
            <a:off x="3886200" y="406727"/>
            <a:ext cx="5252720" cy="6451273"/>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Picture 6"/>
          <p:cNvPicPr>
            <a:picLocks noChangeAspect="1"/>
          </p:cNvPicPr>
          <p:nvPr/>
        </p:nvPicPr>
        <p:blipFill>
          <a:blip r:embed="rId3"/>
          <a:stretch>
            <a:fillRect/>
          </a:stretch>
        </p:blipFill>
        <p:spPr>
          <a:xfrm>
            <a:off x="242606" y="1628800"/>
            <a:ext cx="3324788" cy="3581400"/>
          </a:xfrm>
          <a:prstGeom prst="rect">
            <a:avLst/>
          </a:prstGeom>
        </p:spPr>
      </p:pic>
      <p:sp>
        <p:nvSpPr>
          <p:cNvPr id="9" name="Oval 8"/>
          <p:cNvSpPr/>
          <p:nvPr/>
        </p:nvSpPr>
        <p:spPr>
          <a:xfrm>
            <a:off x="539552" y="4005064"/>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14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47664" y="4037013"/>
            <a:ext cx="6572809" cy="2716858"/>
          </a:xfrm>
        </p:spPr>
      </p:pic>
      <p:sp>
        <p:nvSpPr>
          <p:cNvPr id="1433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B80AF1-564F-4E28-85D1-6D8D709F95CA}" type="datetime1">
              <a:rPr lang="en-US" altLang="en-US" smtClean="0">
                <a:solidFill>
                  <a:srgbClr val="FFFFFF"/>
                </a:solidFill>
              </a:rPr>
              <a:pPr/>
              <a:t>3/17/2018</a:t>
            </a:fld>
            <a:endParaRPr lang="en-US" altLang="en-US" smtClean="0">
              <a:solidFill>
                <a:srgbClr val="FFFFFF"/>
              </a:solidFill>
            </a:endParaRPr>
          </a:p>
        </p:txBody>
      </p:sp>
      <p:sp>
        <p:nvSpPr>
          <p:cNvPr id="1434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
        <p:nvSpPr>
          <p:cNvPr id="7" name="Rectangle 6"/>
          <p:cNvSpPr/>
          <p:nvPr/>
        </p:nvSpPr>
        <p:spPr>
          <a:xfrm>
            <a:off x="250825" y="620713"/>
            <a:ext cx="8642350" cy="3416300"/>
          </a:xfrm>
          <a:prstGeom prst="rect">
            <a:avLst/>
          </a:prstGeom>
        </p:spPr>
        <p:txBody>
          <a:bodyPr>
            <a:spAutoFit/>
          </a:bodyPr>
          <a:lstStyle/>
          <a:p>
            <a:pPr marL="285750" indent="-285750">
              <a:buFont typeface="Arial" panose="020B0604020202020204" pitchFamily="34" charset="0"/>
              <a:buChar char="•"/>
              <a:defRPr/>
            </a:pPr>
            <a:r>
              <a:rPr lang="en-US" b="1" dirty="0">
                <a:latin typeface="MinionPro-Regular"/>
              </a:rPr>
              <a:t>The core system </a:t>
            </a:r>
            <a:r>
              <a:rPr lang="en-US" dirty="0">
                <a:latin typeface="MinionPro-Regular"/>
              </a:rPr>
              <a:t>-  minimal functionality required to make the</a:t>
            </a:r>
          </a:p>
          <a:p>
            <a:pPr>
              <a:defRPr/>
            </a:pPr>
            <a:r>
              <a:rPr lang="en-US" dirty="0">
                <a:latin typeface="MinionPro-Regular"/>
              </a:rPr>
              <a:t>system operational.</a:t>
            </a:r>
          </a:p>
          <a:p>
            <a:pPr marL="285750" indent="-285750">
              <a:buFont typeface="Arial" panose="020B0604020202020204" pitchFamily="34" charset="0"/>
              <a:buChar char="•"/>
              <a:defRPr/>
            </a:pPr>
            <a:r>
              <a:rPr lang="en-US" b="1" dirty="0"/>
              <a:t>The plug-in modules </a:t>
            </a:r>
            <a:r>
              <a:rPr lang="en-US" dirty="0"/>
              <a:t>- stand-alone, independent components that</a:t>
            </a:r>
          </a:p>
          <a:p>
            <a:pPr>
              <a:defRPr/>
            </a:pPr>
            <a:r>
              <a:rPr lang="en-US" dirty="0"/>
              <a:t>contain specialized processing, additional features, and custom code.</a:t>
            </a:r>
          </a:p>
          <a:p>
            <a:pPr marL="285750" indent="-285750">
              <a:buFont typeface="Arial" panose="020B0604020202020204" pitchFamily="34" charset="0"/>
              <a:buChar char="•"/>
              <a:defRPr/>
            </a:pPr>
            <a:r>
              <a:rPr lang="en-US" dirty="0"/>
              <a:t>Generally</a:t>
            </a:r>
            <a:r>
              <a:rPr lang="en-US" b="1" dirty="0"/>
              <a:t>, plug-in modules </a:t>
            </a:r>
            <a:r>
              <a:rPr lang="en-US" dirty="0"/>
              <a:t>should be independent of other plug-in modules.</a:t>
            </a:r>
          </a:p>
          <a:p>
            <a:pPr marL="285750" indent="-285750">
              <a:buFont typeface="Arial" panose="020B0604020202020204" pitchFamily="34" charset="0"/>
              <a:buChar char="•"/>
              <a:defRPr/>
            </a:pPr>
            <a:r>
              <a:rPr lang="en-US" b="1" dirty="0"/>
              <a:t>The core system </a:t>
            </a:r>
            <a:r>
              <a:rPr lang="en-US" dirty="0"/>
              <a:t>needs to know about which </a:t>
            </a:r>
            <a:r>
              <a:rPr lang="en-US" b="1" dirty="0"/>
              <a:t>plug-in modules </a:t>
            </a:r>
            <a:r>
              <a:rPr lang="en-US" dirty="0"/>
              <a:t>are available and how to get to them =&gt; a plug-in registry. </a:t>
            </a:r>
          </a:p>
          <a:p>
            <a:pPr marL="285750" indent="-285750">
              <a:buFont typeface="Arial" panose="020B0604020202020204" pitchFamily="34" charset="0"/>
              <a:buChar char="•"/>
              <a:defRPr/>
            </a:pPr>
            <a:r>
              <a:rPr lang="en-US" dirty="0"/>
              <a:t>The registry contains information about each plug-in module (i.e. name, data contract, and remote access protocol details)</a:t>
            </a:r>
          </a:p>
          <a:p>
            <a:pPr marL="285750" indent="-285750">
              <a:buFont typeface="Arial" panose="020B0604020202020204" pitchFamily="34" charset="0"/>
              <a:buChar char="•"/>
              <a:defRPr/>
            </a:pPr>
            <a:r>
              <a:rPr lang="en-US" b="1" dirty="0"/>
              <a:t>Plug-in modules </a:t>
            </a:r>
            <a:r>
              <a:rPr lang="en-US" dirty="0"/>
              <a:t>can be connected to the core system via: </a:t>
            </a:r>
            <a:r>
              <a:rPr lang="en-US" dirty="0" err="1"/>
              <a:t>OSGi</a:t>
            </a:r>
            <a:r>
              <a:rPr lang="en-US" dirty="0"/>
              <a:t> (open service gateway initiative), messaging, web services, or even direct point-to-point binding</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 Abstraction</a:t>
            </a:r>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Content Placeholder 5"/>
          <p:cNvPicPr>
            <a:picLocks noGrp="1" noChangeAspect="1"/>
          </p:cNvPicPr>
          <p:nvPr>
            <p:ph idx="1"/>
          </p:nvPr>
        </p:nvPicPr>
        <p:blipFill>
          <a:blip r:embed="rId2"/>
          <a:stretch>
            <a:fillRect/>
          </a:stretch>
        </p:blipFill>
        <p:spPr>
          <a:xfrm>
            <a:off x="152401" y="1524000"/>
            <a:ext cx="3200399" cy="3447411"/>
          </a:xfrm>
          <a:prstGeom prst="rect">
            <a:avLst/>
          </a:prstGeom>
        </p:spPr>
      </p:pic>
      <p:pic>
        <p:nvPicPr>
          <p:cNvPr id="7" name="Picture 6"/>
          <p:cNvPicPr>
            <a:picLocks noChangeAspect="1"/>
          </p:cNvPicPr>
          <p:nvPr/>
        </p:nvPicPr>
        <p:blipFill>
          <a:blip r:embed="rId3"/>
          <a:stretch>
            <a:fillRect/>
          </a:stretch>
        </p:blipFill>
        <p:spPr>
          <a:xfrm>
            <a:off x="3429000" y="1524000"/>
            <a:ext cx="5646821" cy="4876800"/>
          </a:xfrm>
          <a:prstGeom prst="rect">
            <a:avLst/>
          </a:prstGeom>
        </p:spPr>
      </p:pic>
      <p:sp>
        <p:nvSpPr>
          <p:cNvPr id="8" name="Oval 7"/>
          <p:cNvSpPr/>
          <p:nvPr/>
        </p:nvSpPr>
        <p:spPr>
          <a:xfrm>
            <a:off x="914400" y="4495800"/>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3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Abstraction</a:t>
            </a:r>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pPr>
                <a:defRPr/>
              </a:pPr>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Content Placeholder 5"/>
          <p:cNvPicPr>
            <a:picLocks noGrp="1" noChangeAspect="1"/>
          </p:cNvPicPr>
          <p:nvPr>
            <p:ph idx="1"/>
          </p:nvPr>
        </p:nvPicPr>
        <p:blipFill>
          <a:blip r:embed="rId2"/>
          <a:stretch>
            <a:fillRect/>
          </a:stretch>
        </p:blipFill>
        <p:spPr>
          <a:xfrm>
            <a:off x="152401" y="1524000"/>
            <a:ext cx="3200399" cy="3447411"/>
          </a:xfrm>
          <a:prstGeom prst="rect">
            <a:avLst/>
          </a:prstGeom>
        </p:spPr>
      </p:pic>
      <p:sp>
        <p:nvSpPr>
          <p:cNvPr id="8" name="Oval 7"/>
          <p:cNvSpPr/>
          <p:nvPr/>
        </p:nvSpPr>
        <p:spPr>
          <a:xfrm>
            <a:off x="-76200" y="4495800"/>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Picture 2"/>
          <p:cNvPicPr>
            <a:picLocks noChangeAspect="1"/>
          </p:cNvPicPr>
          <p:nvPr/>
        </p:nvPicPr>
        <p:blipFill>
          <a:blip r:embed="rId3"/>
          <a:stretch>
            <a:fillRect/>
          </a:stretch>
        </p:blipFill>
        <p:spPr>
          <a:xfrm>
            <a:off x="3503612" y="1524000"/>
            <a:ext cx="5630389" cy="4876800"/>
          </a:xfrm>
          <a:prstGeom prst="rect">
            <a:avLst/>
          </a:prstGeom>
        </p:spPr>
      </p:pic>
    </p:spTree>
    <p:extLst>
      <p:ext uri="{BB962C8B-B14F-4D97-AF65-F5344CB8AC3E}">
        <p14:creationId xmlns:p14="http://schemas.microsoft.com/office/powerpoint/2010/main" val="41465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9"/>
            <a:ext cx="8229600" cy="990600"/>
          </a:xfrm>
        </p:spPr>
        <p:txBody>
          <a:bodyPr>
            <a:normAutofit fontScale="90000"/>
          </a:bodyPr>
          <a:lstStyle/>
          <a:p>
            <a:r>
              <a:rPr lang="en-US" dirty="0" smtClean="0"/>
              <a:t>Non-agnostic </a:t>
            </a:r>
            <a:br>
              <a:rPr lang="en-US" dirty="0" smtClean="0"/>
            </a:br>
            <a:r>
              <a:rPr lang="en-US" dirty="0" smtClean="0"/>
              <a:t>context</a:t>
            </a:r>
            <a:endParaRPr lang="en-US" dirty="0"/>
          </a:p>
        </p:txBody>
      </p:sp>
      <p:pic>
        <p:nvPicPr>
          <p:cNvPr id="6" name="Content Placeholder 5"/>
          <p:cNvPicPr>
            <a:picLocks noGrp="1" noChangeAspect="1"/>
          </p:cNvPicPr>
          <p:nvPr>
            <p:ph idx="1"/>
          </p:nvPr>
        </p:nvPicPr>
        <p:blipFill>
          <a:blip r:embed="rId2"/>
          <a:stretch>
            <a:fillRect/>
          </a:stretch>
        </p:blipFill>
        <p:spPr>
          <a:xfrm>
            <a:off x="4419600" y="387280"/>
            <a:ext cx="4391025" cy="6443972"/>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Content Placeholder 5"/>
          <p:cNvPicPr>
            <a:picLocks noChangeAspect="1"/>
          </p:cNvPicPr>
          <p:nvPr/>
        </p:nvPicPr>
        <p:blipFill>
          <a:blip r:embed="rId3"/>
          <a:stretch>
            <a:fillRect/>
          </a:stretch>
        </p:blipFill>
        <p:spPr>
          <a:xfrm>
            <a:off x="457200" y="1916832"/>
            <a:ext cx="3572003" cy="3847696"/>
          </a:xfrm>
          <a:prstGeom prst="rect">
            <a:avLst/>
          </a:prstGeom>
        </p:spPr>
      </p:pic>
      <p:sp>
        <p:nvSpPr>
          <p:cNvPr id="8" name="Oval 7"/>
          <p:cNvSpPr/>
          <p:nvPr/>
        </p:nvSpPr>
        <p:spPr>
          <a:xfrm>
            <a:off x="2395602" y="3717032"/>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057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9"/>
            <a:ext cx="8229600" cy="990600"/>
          </a:xfrm>
        </p:spPr>
        <p:txBody>
          <a:bodyPr>
            <a:normAutofit fontScale="90000"/>
          </a:bodyPr>
          <a:lstStyle/>
          <a:p>
            <a:r>
              <a:rPr lang="en-US" dirty="0" smtClean="0"/>
              <a:t>Micro Task abstraction and </a:t>
            </a:r>
            <a:r>
              <a:rPr lang="en-US" dirty="0" err="1" smtClean="0"/>
              <a:t>microservices</a:t>
            </a:r>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Content Placeholder 5"/>
          <p:cNvPicPr>
            <a:picLocks noChangeAspect="1"/>
          </p:cNvPicPr>
          <p:nvPr/>
        </p:nvPicPr>
        <p:blipFill>
          <a:blip r:embed="rId2"/>
          <a:stretch>
            <a:fillRect/>
          </a:stretch>
        </p:blipFill>
        <p:spPr>
          <a:xfrm>
            <a:off x="152401" y="1524000"/>
            <a:ext cx="3200399" cy="3447411"/>
          </a:xfrm>
          <a:prstGeom prst="rect">
            <a:avLst/>
          </a:prstGeom>
        </p:spPr>
      </p:pic>
      <p:sp>
        <p:nvSpPr>
          <p:cNvPr id="8" name="Oval 7"/>
          <p:cNvSpPr/>
          <p:nvPr/>
        </p:nvSpPr>
        <p:spPr>
          <a:xfrm>
            <a:off x="1371600" y="3807354"/>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Content Placeholder 8"/>
          <p:cNvPicPr>
            <a:picLocks noGrp="1" noChangeAspect="1"/>
          </p:cNvPicPr>
          <p:nvPr>
            <p:ph idx="1"/>
          </p:nvPr>
        </p:nvPicPr>
        <p:blipFill>
          <a:blip r:embed="rId3"/>
          <a:stretch>
            <a:fillRect/>
          </a:stretch>
        </p:blipFill>
        <p:spPr>
          <a:xfrm>
            <a:off x="3476625" y="1507067"/>
            <a:ext cx="5667375" cy="4600575"/>
          </a:xfrm>
          <a:prstGeom prst="rect">
            <a:avLst/>
          </a:prstGeom>
        </p:spPr>
      </p:pic>
    </p:spTree>
    <p:extLst>
      <p:ext uri="{BB962C8B-B14F-4D97-AF65-F5344CB8AC3E}">
        <p14:creationId xmlns:p14="http://schemas.microsoft.com/office/powerpoint/2010/main" val="153162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169"/>
            <a:ext cx="8229600" cy="990600"/>
          </a:xfrm>
        </p:spPr>
        <p:txBody>
          <a:bodyPr>
            <a:normAutofit fontScale="90000"/>
          </a:bodyPr>
          <a:lstStyle/>
          <a:p>
            <a:r>
              <a:rPr lang="en-US" dirty="0" smtClean="0"/>
              <a:t>Process abstraction and Task services</a:t>
            </a:r>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Content Placeholder 5"/>
          <p:cNvPicPr>
            <a:picLocks noChangeAspect="1"/>
          </p:cNvPicPr>
          <p:nvPr/>
        </p:nvPicPr>
        <p:blipFill>
          <a:blip r:embed="rId2"/>
          <a:stretch>
            <a:fillRect/>
          </a:stretch>
        </p:blipFill>
        <p:spPr>
          <a:xfrm>
            <a:off x="16933" y="1119826"/>
            <a:ext cx="3200399" cy="3447411"/>
          </a:xfrm>
          <a:prstGeom prst="rect">
            <a:avLst/>
          </a:prstGeom>
        </p:spPr>
      </p:pic>
      <p:sp>
        <p:nvSpPr>
          <p:cNvPr id="8" name="Oval 7"/>
          <p:cNvSpPr/>
          <p:nvPr/>
        </p:nvSpPr>
        <p:spPr>
          <a:xfrm>
            <a:off x="2286000" y="3352800"/>
            <a:ext cx="1219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5"/>
          <p:cNvPicPr>
            <a:picLocks noChangeAspect="1"/>
          </p:cNvPicPr>
          <p:nvPr/>
        </p:nvPicPr>
        <p:blipFill>
          <a:blip r:embed="rId3"/>
          <a:stretch>
            <a:fillRect/>
          </a:stretch>
        </p:blipFill>
        <p:spPr>
          <a:xfrm>
            <a:off x="2045208" y="3038475"/>
            <a:ext cx="7086600" cy="3819525"/>
          </a:xfrm>
          <a:prstGeom prst="rect">
            <a:avLst/>
          </a:prstGeom>
        </p:spPr>
      </p:pic>
    </p:spTree>
    <p:extLst>
      <p:ext uri="{BB962C8B-B14F-4D97-AF65-F5344CB8AC3E}">
        <p14:creationId xmlns:p14="http://schemas.microsoft.com/office/powerpoint/2010/main" val="340470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11"/>
            <a:ext cx="8229600" cy="990600"/>
          </a:xfrm>
        </p:spPr>
        <p:txBody>
          <a:bodyPr>
            <a:normAutofit fontScale="90000"/>
          </a:bodyPr>
          <a:lstStyle/>
          <a:p>
            <a:r>
              <a:rPr lang="en-US" dirty="0" smtClean="0"/>
              <a:t>Building up the service-based solution</a:t>
            </a:r>
            <a:endParaRPr lang="en-US" dirty="0"/>
          </a:p>
        </p:txBody>
      </p:sp>
      <p:pic>
        <p:nvPicPr>
          <p:cNvPr id="6" name="Content Placeholder 5"/>
          <p:cNvPicPr>
            <a:picLocks noGrp="1" noChangeAspect="1"/>
          </p:cNvPicPr>
          <p:nvPr>
            <p:ph idx="1"/>
          </p:nvPr>
        </p:nvPicPr>
        <p:blipFill>
          <a:blip r:embed="rId2"/>
          <a:stretch>
            <a:fillRect/>
          </a:stretch>
        </p:blipFill>
        <p:spPr>
          <a:xfrm>
            <a:off x="2590800" y="1143000"/>
            <a:ext cx="4038600" cy="5661127"/>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577278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Capability composition</a:t>
            </a:r>
            <a:endParaRPr lang="en-US" dirty="0"/>
          </a:p>
        </p:txBody>
      </p:sp>
      <p:pic>
        <p:nvPicPr>
          <p:cNvPr id="6" name="Content Placeholder 5"/>
          <p:cNvPicPr>
            <a:picLocks noGrp="1" noChangeAspect="1"/>
          </p:cNvPicPr>
          <p:nvPr>
            <p:ph idx="1"/>
          </p:nvPr>
        </p:nvPicPr>
        <p:blipFill>
          <a:blip r:embed="rId2"/>
          <a:stretch>
            <a:fillRect/>
          </a:stretch>
        </p:blipFill>
        <p:spPr>
          <a:xfrm>
            <a:off x="4876800" y="1329271"/>
            <a:ext cx="4095750" cy="5528729"/>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
        <p:nvSpPr>
          <p:cNvPr id="7" name="Rectangle 6"/>
          <p:cNvSpPr/>
          <p:nvPr/>
        </p:nvSpPr>
        <p:spPr>
          <a:xfrm>
            <a:off x="171450" y="1505293"/>
            <a:ext cx="4572000" cy="3693319"/>
          </a:xfrm>
          <a:prstGeom prst="rect">
            <a:avLst/>
          </a:prstGeom>
        </p:spPr>
        <p:txBody>
          <a:bodyPr>
            <a:spAutoFit/>
          </a:bodyPr>
          <a:lstStyle/>
          <a:p>
            <a:pPr marL="285750" indent="-285750">
              <a:buFont typeface="Arial" panose="020B0604020202020204" pitchFamily="34" charset="0"/>
              <a:buChar char="•"/>
            </a:pPr>
            <a:r>
              <a:rPr lang="en-US" dirty="0"/>
              <a:t>Candidate service capabilities are sequenced together in order to assemble the decomposed service logic into a specific service composition that is capable of solving a specific larger problem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Much </a:t>
            </a:r>
            <a:r>
              <a:rPr lang="en-US" dirty="0"/>
              <a:t>of the logic that determines which service capabilities to invoke and in which order they are to be composed will usually reside within the task service.</a:t>
            </a:r>
          </a:p>
          <a:p>
            <a:endParaRPr lang="en-US" dirty="0"/>
          </a:p>
        </p:txBody>
      </p:sp>
    </p:spTree>
    <p:extLst>
      <p:ext uri="{BB962C8B-B14F-4D97-AF65-F5344CB8AC3E}">
        <p14:creationId xmlns:p14="http://schemas.microsoft.com/office/powerpoint/2010/main" val="26613785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Capability composition and </a:t>
            </a:r>
            <a:r>
              <a:rPr lang="en-US" dirty="0" err="1" smtClean="0"/>
              <a:t>microservices</a:t>
            </a:r>
            <a:endParaRPr lang="en-US" dirty="0"/>
          </a:p>
        </p:txBody>
      </p:sp>
      <p:pic>
        <p:nvPicPr>
          <p:cNvPr id="6" name="Content Placeholder 5"/>
          <p:cNvPicPr>
            <a:picLocks noGrp="1" noChangeAspect="1"/>
          </p:cNvPicPr>
          <p:nvPr>
            <p:ph idx="1"/>
          </p:nvPr>
        </p:nvPicPr>
        <p:blipFill>
          <a:blip r:embed="rId2"/>
          <a:stretch>
            <a:fillRect/>
          </a:stretch>
        </p:blipFill>
        <p:spPr>
          <a:xfrm>
            <a:off x="0" y="1579138"/>
            <a:ext cx="4360346" cy="4876800"/>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Picture 6"/>
          <p:cNvPicPr>
            <a:picLocks noChangeAspect="1"/>
          </p:cNvPicPr>
          <p:nvPr/>
        </p:nvPicPr>
        <p:blipFill>
          <a:blip r:embed="rId3"/>
          <a:stretch>
            <a:fillRect/>
          </a:stretch>
        </p:blipFill>
        <p:spPr>
          <a:xfrm>
            <a:off x="3024188" y="1524000"/>
            <a:ext cx="6119812" cy="4987077"/>
          </a:xfrm>
          <a:prstGeom prst="rect">
            <a:avLst/>
          </a:prstGeom>
        </p:spPr>
      </p:pic>
    </p:spTree>
    <p:extLst>
      <p:ext uri="{BB962C8B-B14F-4D97-AF65-F5344CB8AC3E}">
        <p14:creationId xmlns:p14="http://schemas.microsoft.com/office/powerpoint/2010/main" val="28793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8808"/>
            <a:ext cx="8229600" cy="990600"/>
          </a:xfrm>
        </p:spPr>
        <p:txBody>
          <a:bodyPr/>
          <a:lstStyle/>
          <a:p>
            <a:r>
              <a:rPr lang="en-US" dirty="0" smtClean="0"/>
              <a:t>Variations</a:t>
            </a:r>
            <a:endParaRPr lang="en-US" dirty="0"/>
          </a:p>
        </p:txBody>
      </p:sp>
      <p:sp>
        <p:nvSpPr>
          <p:cNvPr id="3" name="Content Placeholder 2"/>
          <p:cNvSpPr>
            <a:spLocks noGrp="1"/>
          </p:cNvSpPr>
          <p:nvPr>
            <p:ph idx="1"/>
          </p:nvPr>
        </p:nvSpPr>
        <p:spPr>
          <a:xfrm>
            <a:off x="304800" y="1524000"/>
            <a:ext cx="8610600" cy="5105400"/>
          </a:xfrm>
        </p:spPr>
        <p:txBody>
          <a:bodyPr>
            <a:normAutofit fontScale="85000" lnSpcReduction="20000"/>
          </a:bodyPr>
          <a:lstStyle/>
          <a:p>
            <a:r>
              <a:rPr lang="en-US" dirty="0" smtClean="0"/>
              <a:t>Services </a:t>
            </a:r>
            <a:r>
              <a:rPr lang="en-US" dirty="0"/>
              <a:t>packaged in the same deployment bundle may be able to </a:t>
            </a:r>
            <a:r>
              <a:rPr lang="en-US" b="1" dirty="0"/>
              <a:t>communicate in-process or out-of-process</a:t>
            </a:r>
            <a:r>
              <a:rPr lang="en-US" dirty="0"/>
              <a:t>. </a:t>
            </a:r>
            <a:endParaRPr lang="en-US" dirty="0" smtClean="0"/>
          </a:p>
          <a:p>
            <a:endParaRPr lang="en-US" dirty="0" smtClean="0"/>
          </a:p>
          <a:p>
            <a:r>
              <a:rPr lang="en-US" dirty="0" smtClean="0"/>
              <a:t>The </a:t>
            </a:r>
            <a:r>
              <a:rPr lang="en-US" b="1" dirty="0" err="1"/>
              <a:t>microservice</a:t>
            </a:r>
            <a:r>
              <a:rPr lang="en-US" dirty="0"/>
              <a:t> in the preceding scenarios may compose the utility service to </a:t>
            </a:r>
            <a:r>
              <a:rPr lang="en-US" b="1" dirty="0"/>
              <a:t>access an underlying resource </a:t>
            </a:r>
            <a:r>
              <a:rPr lang="en-US" dirty="0"/>
              <a:t>or it may disregard the Service Loose Coupling principle and access the underlying resource directly</a:t>
            </a:r>
            <a:r>
              <a:rPr lang="en-US" dirty="0" smtClean="0"/>
              <a:t>. </a:t>
            </a:r>
          </a:p>
          <a:p>
            <a:endParaRPr lang="en-US" dirty="0" smtClean="0"/>
          </a:p>
          <a:p>
            <a:r>
              <a:rPr lang="en-US" b="1" dirty="0" smtClean="0"/>
              <a:t>Multiple </a:t>
            </a:r>
            <a:r>
              <a:rPr lang="en-US" b="1" dirty="0"/>
              <a:t>deployment bundles</a:t>
            </a:r>
            <a:r>
              <a:rPr lang="en-US" dirty="0"/>
              <a:t> can be located on the same virtual server, as long as respective </a:t>
            </a:r>
            <a:r>
              <a:rPr lang="en-US" b="1" dirty="0"/>
              <a:t>autonomy requirements </a:t>
            </a:r>
            <a:r>
              <a:rPr lang="en-US" dirty="0"/>
              <a:t>can be fulfilled. </a:t>
            </a:r>
            <a:endParaRPr lang="en-US" dirty="0" smtClean="0"/>
          </a:p>
          <a:p>
            <a:endParaRPr lang="en-US" dirty="0" smtClean="0"/>
          </a:p>
          <a:p>
            <a:r>
              <a:rPr lang="en-US" dirty="0" smtClean="0"/>
              <a:t>In previous Figure, </a:t>
            </a:r>
            <a:r>
              <a:rPr lang="en-US" dirty="0"/>
              <a:t>the </a:t>
            </a:r>
            <a:r>
              <a:rPr lang="en-US" b="1" dirty="0"/>
              <a:t>container is located on a physical server</a:t>
            </a:r>
            <a:r>
              <a:rPr lang="en-US" dirty="0"/>
              <a:t>, but it can also be located on a virtual server.</a:t>
            </a:r>
          </a:p>
          <a:p>
            <a:endParaRPr lang="en-US" dirty="0" smtClean="0"/>
          </a:p>
          <a:p>
            <a:r>
              <a:rPr lang="en-US" b="1" dirty="0" smtClean="0"/>
              <a:t>A </a:t>
            </a:r>
            <a:r>
              <a:rPr lang="en-US" b="1" dirty="0"/>
              <a:t>container can host multiple deployment bundles</a:t>
            </a:r>
            <a:r>
              <a:rPr lang="en-US" dirty="0"/>
              <a:t>, which may be desirable if communication between services and resources in the respective bundles is required.</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1385206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937"/>
            <a:ext cx="8229600" cy="990600"/>
          </a:xfrm>
        </p:spPr>
        <p:txBody>
          <a:bodyPr>
            <a:normAutofit/>
          </a:bodyPr>
          <a:lstStyle/>
          <a:p>
            <a:r>
              <a:rPr lang="en-US" dirty="0"/>
              <a:t>REST </a:t>
            </a:r>
            <a:r>
              <a:rPr lang="en-US" dirty="0" smtClean="0"/>
              <a:t>service </a:t>
            </a:r>
            <a:r>
              <a:rPr lang="en-US" dirty="0"/>
              <a:t>modeling process</a:t>
            </a:r>
          </a:p>
        </p:txBody>
      </p:sp>
      <p:sp>
        <p:nvSpPr>
          <p:cNvPr id="3" name="Content Placeholder 2"/>
          <p:cNvSpPr>
            <a:spLocks noGrp="1"/>
          </p:cNvSpPr>
          <p:nvPr>
            <p:ph idx="1"/>
          </p:nvPr>
        </p:nvSpPr>
        <p:spPr>
          <a:xfrm>
            <a:off x="457200" y="2039112"/>
            <a:ext cx="8229600" cy="4437888"/>
          </a:xfrm>
        </p:spPr>
        <p:txBody>
          <a:bodyPr/>
          <a:lstStyle/>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1974911" y="1196752"/>
            <a:ext cx="5194178" cy="5734488"/>
          </a:xfrm>
          <a:prstGeom prst="rect">
            <a:avLst/>
          </a:prstGeom>
        </p:spPr>
      </p:pic>
    </p:spTree>
    <p:extLst>
      <p:ext uri="{BB962C8B-B14F-4D97-AF65-F5344CB8AC3E}">
        <p14:creationId xmlns:p14="http://schemas.microsoft.com/office/powerpoint/2010/main" val="41397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Considerations</a:t>
            </a:r>
            <a:endParaRPr lang="en-US" dirty="0"/>
          </a:p>
        </p:txBody>
      </p:sp>
      <p:sp>
        <p:nvSpPr>
          <p:cNvPr id="3" name="Content Placeholder 2"/>
          <p:cNvSpPr>
            <a:spLocks noGrp="1"/>
          </p:cNvSpPr>
          <p:nvPr>
            <p:ph idx="1"/>
          </p:nvPr>
        </p:nvSpPr>
        <p:spPr>
          <a:xfrm>
            <a:off x="9525" y="1524000"/>
            <a:ext cx="8229600" cy="4876800"/>
          </a:xfrm>
        </p:spPr>
        <p:txBody>
          <a:bodyPr/>
          <a:lstStyle/>
          <a:p>
            <a:pPr>
              <a:defRPr/>
            </a:pPr>
            <a:r>
              <a:rPr lang="en-US" dirty="0" smtClean="0"/>
              <a:t>Ex. Eclipse IDE</a:t>
            </a:r>
          </a:p>
          <a:p>
            <a:pPr>
              <a:defRPr/>
            </a:pPr>
            <a:r>
              <a:rPr lang="en-US" dirty="0" smtClean="0"/>
              <a:t>Ex. Insurance application</a:t>
            </a:r>
          </a:p>
          <a:p>
            <a:pPr marL="0" indent="0">
              <a:buFont typeface="Arial" panose="020B0604020202020204" pitchFamily="34" charset="0"/>
              <a:buNone/>
              <a:defRPr/>
            </a:pPr>
            <a:r>
              <a:rPr lang="en-US" dirty="0" smtClean="0"/>
              <a:t> example</a:t>
            </a:r>
          </a:p>
          <a:p>
            <a:pPr marL="0" indent="0">
              <a:buFont typeface="Arial" panose="020B0604020202020204" pitchFamily="34" charset="0"/>
              <a:buNone/>
              <a:defRPr/>
            </a:pPr>
            <a:endParaRPr lang="en-US" dirty="0"/>
          </a:p>
          <a:p>
            <a:pPr marL="0" indent="0">
              <a:buFont typeface="Arial" panose="020B0604020202020204" pitchFamily="34" charset="0"/>
              <a:buNone/>
              <a:defRPr/>
            </a:pPr>
            <a:endParaRPr lang="en-US" dirty="0" smtClean="0"/>
          </a:p>
          <a:p>
            <a:pPr marL="0" indent="0">
              <a:buFont typeface="Arial" panose="020B0604020202020204" pitchFamily="34" charset="0"/>
              <a:buNone/>
              <a:defRPr/>
            </a:pPr>
            <a:endParaRPr lang="en-US" dirty="0"/>
          </a:p>
        </p:txBody>
      </p:sp>
      <p:sp>
        <p:nvSpPr>
          <p:cNvPr id="1536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ECFF51-0FD9-46B5-9304-F8A17856C933}" type="datetime1">
              <a:rPr lang="en-US" altLang="en-US" smtClean="0">
                <a:solidFill>
                  <a:srgbClr val="FFFFFF"/>
                </a:solidFill>
              </a:rPr>
              <a:pPr/>
              <a:t>3/17/2018</a:t>
            </a:fld>
            <a:endParaRPr lang="en-US" altLang="en-US" smtClean="0">
              <a:solidFill>
                <a:srgbClr val="FFFFFF"/>
              </a:solidFill>
            </a:endParaRPr>
          </a:p>
        </p:txBody>
      </p:sp>
      <p:sp>
        <p:nvSpPr>
          <p:cNvPr id="1536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pic>
        <p:nvPicPr>
          <p:cNvPr id="1536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1524000"/>
            <a:ext cx="5434012"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2096191858"/>
              </p:ext>
            </p:extLst>
          </p:nvPr>
        </p:nvGraphicFramePr>
        <p:xfrm>
          <a:off x="1403350" y="3779838"/>
          <a:ext cx="6697663" cy="3078164"/>
        </p:xfrm>
        <a:graphic>
          <a:graphicData uri="http://schemas.openxmlformats.org/drawingml/2006/table">
            <a:tbl>
              <a:tblPr firstRow="1" bandRow="1">
                <a:tableStyleId>{69012ECD-51FC-41F1-AA8D-1B2483CD663E}</a:tableStyleId>
              </a:tblPr>
              <a:tblGrid>
                <a:gridCol w="4298213"/>
                <a:gridCol w="2399450"/>
              </a:tblGrid>
              <a:tr h="386738">
                <a:tc>
                  <a:txBody>
                    <a:bodyPr/>
                    <a:lstStyle/>
                    <a:p>
                      <a:r>
                        <a:rPr lang="en-US" sz="1800" i="1" dirty="0" smtClean="0"/>
                        <a:t>Non functional req.</a:t>
                      </a:r>
                      <a:endParaRPr lang="en-US" sz="1800" i="1" dirty="0"/>
                    </a:p>
                  </a:txBody>
                  <a:tcPr marL="91467" marR="91467" marT="45709" marB="45709"/>
                </a:tc>
                <a:tc>
                  <a:txBody>
                    <a:bodyPr/>
                    <a:lstStyle/>
                    <a:p>
                      <a:r>
                        <a:rPr lang="en-US" sz="1800" i="1" dirty="0" smtClean="0"/>
                        <a:t>Rating</a:t>
                      </a:r>
                    </a:p>
                  </a:txBody>
                  <a:tcPr marL="91467" marR="91467" marT="45709" marB="45709"/>
                </a:tc>
              </a:tr>
              <a:tr h="448571">
                <a:tc>
                  <a:txBody>
                    <a:bodyPr/>
                    <a:lstStyle/>
                    <a:p>
                      <a:r>
                        <a:rPr lang="en-US" sz="1800" b="0" i="0" u="none" strike="noStrike" kern="1200" baseline="0" dirty="0" smtClean="0">
                          <a:solidFill>
                            <a:schemeClr val="tx1"/>
                          </a:solidFill>
                          <a:latin typeface="+mn-lt"/>
                          <a:ea typeface="+mn-ea"/>
                          <a:cs typeface="+mn-cs"/>
                        </a:rPr>
                        <a:t>Overall agility</a:t>
                      </a:r>
                      <a:endParaRPr lang="en-US" sz="1800" b="0" i="0" dirty="0"/>
                    </a:p>
                  </a:txBody>
                  <a:tcPr marL="91467" marR="91467" marT="45709" marB="45709"/>
                </a:tc>
                <a:tc>
                  <a:txBody>
                    <a:bodyPr/>
                    <a:lstStyle/>
                    <a:p>
                      <a:r>
                        <a:rPr lang="en-US" sz="1800" i="0" dirty="0" smtClean="0"/>
                        <a:t>High</a:t>
                      </a:r>
                    </a:p>
                  </a:txBody>
                  <a:tcPr marL="91467" marR="91467" marT="45709" marB="45709"/>
                </a:tc>
              </a:tr>
              <a:tr h="448571">
                <a:tc>
                  <a:txBody>
                    <a:bodyPr/>
                    <a:lstStyle/>
                    <a:p>
                      <a:r>
                        <a:rPr lang="en-US" sz="1800" b="0" i="0" dirty="0" smtClean="0"/>
                        <a:t>Ease of deployment</a:t>
                      </a:r>
                      <a:endParaRPr lang="en-US" sz="1800" b="0" i="0" dirty="0"/>
                    </a:p>
                  </a:txBody>
                  <a:tcPr marL="91467" marR="91467" marT="45709" marB="45709"/>
                </a:tc>
                <a:tc>
                  <a:txBody>
                    <a:bodyPr/>
                    <a:lstStyle/>
                    <a:p>
                      <a:r>
                        <a:rPr lang="en-US" sz="1800" b="0" i="0" dirty="0" smtClean="0"/>
                        <a:t>High</a:t>
                      </a:r>
                    </a:p>
                  </a:txBody>
                  <a:tcPr marL="91467" marR="91467" marT="45709" marB="45709"/>
                </a:tc>
              </a:tr>
              <a:tr h="448571">
                <a:tc>
                  <a:txBody>
                    <a:bodyPr/>
                    <a:lstStyle/>
                    <a:p>
                      <a:r>
                        <a:rPr lang="en-US" sz="1800" b="0" i="0" u="none" strike="noStrike" kern="1200" baseline="0" dirty="0" smtClean="0">
                          <a:solidFill>
                            <a:schemeClr val="tx1"/>
                          </a:solidFill>
                          <a:latin typeface="+mn-lt"/>
                          <a:ea typeface="+mn-ea"/>
                          <a:cs typeface="+mn-cs"/>
                        </a:rPr>
                        <a:t>Testability</a:t>
                      </a:r>
                      <a:endParaRPr lang="en-US" sz="1800" b="0" i="0" dirty="0"/>
                    </a:p>
                  </a:txBody>
                  <a:tcPr marL="91467" marR="91467" marT="45709" marB="45709"/>
                </a:tc>
                <a:tc>
                  <a:txBody>
                    <a:bodyPr/>
                    <a:lstStyle/>
                    <a:p>
                      <a:r>
                        <a:rPr lang="en-US" sz="1800" b="0" i="0" dirty="0" smtClean="0"/>
                        <a:t>High</a:t>
                      </a:r>
                    </a:p>
                  </a:txBody>
                  <a:tcPr marL="91467" marR="91467" marT="45709" marB="45709"/>
                </a:tc>
              </a:tr>
              <a:tr h="448571">
                <a:tc>
                  <a:txBody>
                    <a:bodyPr/>
                    <a:lstStyle/>
                    <a:p>
                      <a:r>
                        <a:rPr lang="en-US" sz="1800" i="0" dirty="0" smtClean="0"/>
                        <a:t>Performance</a:t>
                      </a:r>
                      <a:endParaRPr lang="en-US" sz="1800" i="0" dirty="0"/>
                    </a:p>
                  </a:txBody>
                  <a:tcPr marL="91467" marR="91467" marT="45709" marB="45709"/>
                </a:tc>
                <a:tc>
                  <a:txBody>
                    <a:bodyPr/>
                    <a:lstStyle/>
                    <a:p>
                      <a:r>
                        <a:rPr lang="en-US" sz="1800" i="0" dirty="0" smtClean="0"/>
                        <a:t>High</a:t>
                      </a:r>
                    </a:p>
                  </a:txBody>
                  <a:tcPr marL="91467" marR="91467" marT="45709" marB="45709"/>
                </a:tc>
              </a:tr>
              <a:tr h="448571">
                <a:tc>
                  <a:txBody>
                    <a:bodyPr/>
                    <a:lstStyle/>
                    <a:p>
                      <a:r>
                        <a:rPr lang="en-US" sz="1800" i="0" dirty="0" smtClean="0"/>
                        <a:t>Scalability</a:t>
                      </a:r>
                      <a:endParaRPr lang="en-US" sz="1800" i="0" dirty="0"/>
                    </a:p>
                  </a:txBody>
                  <a:tcPr marL="91467" marR="91467" marT="45709" marB="45709"/>
                </a:tc>
                <a:tc>
                  <a:txBody>
                    <a:bodyPr/>
                    <a:lstStyle/>
                    <a:p>
                      <a:r>
                        <a:rPr lang="en-US" sz="1800" i="0" dirty="0" smtClean="0"/>
                        <a:t>Low</a:t>
                      </a:r>
                    </a:p>
                  </a:txBody>
                  <a:tcPr marL="91467" marR="91467" marT="45709" marB="45709"/>
                </a:tc>
              </a:tr>
              <a:tr h="448571">
                <a:tc>
                  <a:txBody>
                    <a:bodyPr/>
                    <a:lstStyle/>
                    <a:p>
                      <a:r>
                        <a:rPr lang="en-US" sz="1800" i="0" dirty="0" smtClean="0"/>
                        <a:t>Ease of development</a:t>
                      </a:r>
                      <a:endParaRPr lang="en-US" sz="1800" i="0" dirty="0"/>
                    </a:p>
                  </a:txBody>
                  <a:tcPr marL="91467" marR="91467" marT="45709" marB="45709"/>
                </a:tc>
                <a:tc>
                  <a:txBody>
                    <a:bodyPr/>
                    <a:lstStyle/>
                    <a:p>
                      <a:r>
                        <a:rPr lang="en-US" sz="1800" i="0" dirty="0" smtClean="0"/>
                        <a:t>Low</a:t>
                      </a:r>
                    </a:p>
                  </a:txBody>
                  <a:tcPr marL="91467" marR="91467" marT="45709" marB="45709"/>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 Midwest University Assoc. (MUA)</a:t>
            </a:r>
            <a:endParaRPr lang="en-US" dirty="0"/>
          </a:p>
        </p:txBody>
      </p:sp>
      <p:sp>
        <p:nvSpPr>
          <p:cNvPr id="3" name="Content Placeholder 2"/>
          <p:cNvSpPr>
            <a:spLocks noGrp="1"/>
          </p:cNvSpPr>
          <p:nvPr>
            <p:ph idx="1"/>
          </p:nvPr>
        </p:nvSpPr>
        <p:spPr>
          <a:xfrm>
            <a:off x="457200" y="1600200"/>
            <a:ext cx="8458200" cy="5257800"/>
          </a:xfrm>
        </p:spPr>
        <p:txBody>
          <a:bodyPr>
            <a:normAutofit lnSpcReduction="10000"/>
          </a:bodyPr>
          <a:lstStyle/>
          <a:p>
            <a:r>
              <a:rPr lang="en-US" dirty="0" smtClean="0"/>
              <a:t>decided </a:t>
            </a:r>
            <a:r>
              <a:rPr lang="en-US" dirty="0"/>
              <a:t>to re-engineer several IT systems to a service-oriented architecture that will preserve legacy assets, simplify integration between various internal and external systems, and improve channel experience for both the students and staff. </a:t>
            </a:r>
            <a:endParaRPr lang="en-US" dirty="0" smtClean="0"/>
          </a:p>
          <a:p>
            <a:r>
              <a:rPr lang="en-US" dirty="0"/>
              <a:t>The team begins with a REST service modeling process for the Student Achievement Award Conferral business process. </a:t>
            </a:r>
          </a:p>
          <a:p>
            <a:pPr lvl="1"/>
            <a:r>
              <a:rPr lang="en-US" dirty="0"/>
              <a:t>T</a:t>
            </a:r>
            <a:r>
              <a:rPr lang="en-US" dirty="0" smtClean="0"/>
              <a:t>he </a:t>
            </a:r>
            <a:r>
              <a:rPr lang="en-US" dirty="0"/>
              <a:t>business process logic represents the procedures followed for the assessment, conference, and rejection of individual achievement award applications submitted by students. </a:t>
            </a:r>
          </a:p>
          <a:p>
            <a:pPr lvl="1"/>
            <a:r>
              <a:rPr lang="en-US" dirty="0"/>
              <a:t>A</a:t>
            </a:r>
            <a:r>
              <a:rPr lang="en-US" dirty="0" smtClean="0"/>
              <a:t>n </a:t>
            </a:r>
            <a:r>
              <a:rPr lang="en-US" dirty="0"/>
              <a:t>application that is approved results in the conferral of the achievement award and a notification of the conferral to the student. An application that is rejected results in a notification of the rejection to the student.</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25166868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476500" y="314078"/>
            <a:ext cx="4191000" cy="6515347"/>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15422952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1: Decompose Business Process (into Granular Actions</a:t>
            </a:r>
            <a:r>
              <a:rPr lang="en-US" dirty="0" smtClean="0"/>
              <a:t>)</a:t>
            </a:r>
            <a:endParaRPr lang="en-US" dirty="0"/>
          </a:p>
        </p:txBody>
      </p:sp>
      <p:sp>
        <p:nvSpPr>
          <p:cNvPr id="3" name="Content Placeholder 2"/>
          <p:cNvSpPr>
            <a:spLocks noGrp="1"/>
          </p:cNvSpPr>
          <p:nvPr>
            <p:ph idx="1"/>
          </p:nvPr>
        </p:nvSpPr>
        <p:spPr>
          <a:xfrm>
            <a:off x="457200" y="1600200"/>
            <a:ext cx="8458200" cy="5105400"/>
          </a:xfrm>
        </p:spPr>
        <p:txBody>
          <a:bodyPr>
            <a:normAutofit fontScale="70000" lnSpcReduction="20000"/>
          </a:bodyPr>
          <a:lstStyle/>
          <a:p>
            <a:r>
              <a:rPr lang="en-US" sz="2600" dirty="0" smtClean="0"/>
              <a:t>Initiate </a:t>
            </a:r>
            <a:r>
              <a:rPr lang="en-US" sz="2600" dirty="0"/>
              <a:t>Conferral Application </a:t>
            </a:r>
            <a:endParaRPr lang="en-US" sz="2600" dirty="0" smtClean="0"/>
          </a:p>
          <a:p>
            <a:r>
              <a:rPr lang="en-US" sz="2600" dirty="0" smtClean="0"/>
              <a:t>Get </a:t>
            </a:r>
            <a:r>
              <a:rPr lang="en-US" sz="2600" dirty="0"/>
              <a:t>Event Details </a:t>
            </a:r>
            <a:endParaRPr lang="en-US" sz="2600" dirty="0" smtClean="0"/>
          </a:p>
          <a:p>
            <a:r>
              <a:rPr lang="en-US" sz="2600" dirty="0" smtClean="0"/>
              <a:t>Verify </a:t>
            </a:r>
            <a:r>
              <a:rPr lang="en-US" sz="2600" dirty="0"/>
              <a:t>Event Details </a:t>
            </a:r>
            <a:endParaRPr lang="en-US" sz="2600" dirty="0" smtClean="0"/>
          </a:p>
          <a:p>
            <a:r>
              <a:rPr lang="en-US" sz="2600" dirty="0" smtClean="0"/>
              <a:t>If </a:t>
            </a:r>
            <a:r>
              <a:rPr lang="en-US" sz="2600" dirty="0"/>
              <a:t>Event is Invalid or Ineligible for Award, End Process </a:t>
            </a:r>
            <a:endParaRPr lang="en-US" sz="2600" dirty="0" smtClean="0"/>
          </a:p>
          <a:p>
            <a:r>
              <a:rPr lang="en-US" sz="2600" dirty="0" smtClean="0"/>
              <a:t>Get </a:t>
            </a:r>
            <a:r>
              <a:rPr lang="en-US" sz="2600" dirty="0"/>
              <a:t>Award Details </a:t>
            </a:r>
            <a:endParaRPr lang="en-US" sz="2600" dirty="0" smtClean="0"/>
          </a:p>
          <a:p>
            <a:r>
              <a:rPr lang="en-US" sz="2600" dirty="0" smtClean="0"/>
              <a:t>Get </a:t>
            </a:r>
            <a:r>
              <a:rPr lang="en-US" sz="2600" dirty="0"/>
              <a:t>Student Transcript </a:t>
            </a:r>
            <a:endParaRPr lang="en-US" sz="2600" dirty="0" smtClean="0"/>
          </a:p>
          <a:p>
            <a:r>
              <a:rPr lang="en-US" sz="2600" dirty="0" smtClean="0"/>
              <a:t>Verify </a:t>
            </a:r>
            <a:r>
              <a:rPr lang="en-US" sz="2600" dirty="0"/>
              <a:t>Student Transcript Qualifies for Award Based on Award Conferral Rules </a:t>
            </a:r>
            <a:endParaRPr lang="en-US" sz="2600" dirty="0" smtClean="0"/>
          </a:p>
          <a:p>
            <a:r>
              <a:rPr lang="en-US" sz="2600" dirty="0" smtClean="0"/>
              <a:t>If </a:t>
            </a:r>
            <a:r>
              <a:rPr lang="en-US" sz="2600" dirty="0"/>
              <a:t>Student Transcript Does Not Qualify, Initiate Rejection </a:t>
            </a:r>
            <a:endParaRPr lang="en-US" sz="2600" dirty="0" smtClean="0"/>
          </a:p>
          <a:p>
            <a:r>
              <a:rPr lang="en-US" sz="2600" dirty="0" smtClean="0"/>
              <a:t>Manually </a:t>
            </a:r>
            <a:r>
              <a:rPr lang="en-US" sz="2600" dirty="0"/>
              <a:t>Verify Rejection</a:t>
            </a:r>
          </a:p>
          <a:p>
            <a:r>
              <a:rPr lang="en-US" sz="2600" dirty="0" smtClean="0"/>
              <a:t>Send </a:t>
            </a:r>
            <a:r>
              <a:rPr lang="en-US" sz="2600" dirty="0"/>
              <a:t>Rejection Notice </a:t>
            </a:r>
            <a:endParaRPr lang="en-US" sz="2600" dirty="0" smtClean="0"/>
          </a:p>
          <a:p>
            <a:r>
              <a:rPr lang="en-US" sz="2600" dirty="0" smtClean="0"/>
              <a:t>Manually </a:t>
            </a:r>
            <a:r>
              <a:rPr lang="en-US" sz="2600" dirty="0"/>
              <a:t>Verify Acceptance </a:t>
            </a:r>
            <a:endParaRPr lang="en-US" sz="2600" dirty="0" smtClean="0"/>
          </a:p>
          <a:p>
            <a:r>
              <a:rPr lang="en-US" sz="2600" dirty="0" smtClean="0"/>
              <a:t>Send </a:t>
            </a:r>
            <a:r>
              <a:rPr lang="en-US" sz="2600" dirty="0"/>
              <a:t>Acceptance Notice </a:t>
            </a:r>
            <a:endParaRPr lang="en-US" sz="2600" dirty="0" smtClean="0"/>
          </a:p>
          <a:p>
            <a:r>
              <a:rPr lang="en-US" sz="2600" dirty="0" smtClean="0"/>
              <a:t>Confer </a:t>
            </a:r>
            <a:r>
              <a:rPr lang="en-US" sz="2600" dirty="0"/>
              <a:t>Award </a:t>
            </a:r>
            <a:endParaRPr lang="en-US" sz="2600" dirty="0" smtClean="0"/>
          </a:p>
          <a:p>
            <a:r>
              <a:rPr lang="en-US" sz="2600" dirty="0" smtClean="0"/>
              <a:t>Record </a:t>
            </a:r>
            <a:r>
              <a:rPr lang="en-US" sz="2600" dirty="0"/>
              <a:t>Award Conferral in Student Transcript </a:t>
            </a:r>
            <a:endParaRPr lang="en-US" sz="2600" dirty="0" smtClean="0"/>
          </a:p>
          <a:p>
            <a:r>
              <a:rPr lang="en-US" sz="2600" dirty="0" smtClean="0"/>
              <a:t>Record </a:t>
            </a:r>
            <a:r>
              <a:rPr lang="en-US" sz="2600" dirty="0"/>
              <a:t>Award Conferral in Awards Database </a:t>
            </a:r>
            <a:endParaRPr lang="en-US" sz="2600" dirty="0" smtClean="0"/>
          </a:p>
          <a:p>
            <a:r>
              <a:rPr lang="en-US" sz="2600" dirty="0" smtClean="0"/>
              <a:t>Print </a:t>
            </a:r>
            <a:r>
              <a:rPr lang="en-US" sz="2600" dirty="0"/>
              <a:t>Hard Copy of Award Conferral Record </a:t>
            </a:r>
            <a:endParaRPr lang="en-US" sz="2600" dirty="0" smtClean="0"/>
          </a:p>
          <a:p>
            <a:r>
              <a:rPr lang="en-US" sz="2600" dirty="0" smtClean="0"/>
              <a:t>File </a:t>
            </a:r>
            <a:r>
              <a:rPr lang="en-US" sz="2600" dirty="0"/>
              <a:t>Hard Copy of Award Conferral Record</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21361967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a:t>
            </a:r>
            <a:r>
              <a:rPr lang="en-US" dirty="0" smtClean="0"/>
              <a:t>2: Filter out unsuitable actions</a:t>
            </a:r>
            <a:endParaRPr lang="en-US" dirty="0"/>
          </a:p>
        </p:txBody>
      </p:sp>
      <p:sp>
        <p:nvSpPr>
          <p:cNvPr id="3" name="Content Placeholder 2"/>
          <p:cNvSpPr>
            <a:spLocks noGrp="1"/>
          </p:cNvSpPr>
          <p:nvPr>
            <p:ph idx="1"/>
          </p:nvPr>
        </p:nvSpPr>
        <p:spPr>
          <a:xfrm>
            <a:off x="457200" y="1600200"/>
            <a:ext cx="8458200" cy="5105400"/>
          </a:xfrm>
        </p:spPr>
        <p:txBody>
          <a:bodyPr>
            <a:normAutofit fontScale="70000" lnSpcReduction="20000"/>
          </a:bodyPr>
          <a:lstStyle/>
          <a:p>
            <a:r>
              <a:rPr lang="en-US" sz="2600" dirty="0" smtClean="0"/>
              <a:t>Initiate </a:t>
            </a:r>
            <a:r>
              <a:rPr lang="en-US" sz="2600" dirty="0"/>
              <a:t>Conferral Application </a:t>
            </a:r>
            <a:endParaRPr lang="en-US" sz="2600" dirty="0" smtClean="0"/>
          </a:p>
          <a:p>
            <a:r>
              <a:rPr lang="en-US" sz="2600" dirty="0" smtClean="0"/>
              <a:t>Get </a:t>
            </a:r>
            <a:r>
              <a:rPr lang="en-US" sz="2600" dirty="0"/>
              <a:t>Event Details </a:t>
            </a:r>
            <a:endParaRPr lang="en-US" sz="2600" dirty="0" smtClean="0"/>
          </a:p>
          <a:p>
            <a:r>
              <a:rPr lang="en-US" sz="2600" dirty="0" smtClean="0"/>
              <a:t>Verify </a:t>
            </a:r>
            <a:r>
              <a:rPr lang="en-US" sz="2600" dirty="0"/>
              <a:t>Event Details </a:t>
            </a:r>
            <a:endParaRPr lang="en-US" sz="2600" dirty="0" smtClean="0"/>
          </a:p>
          <a:p>
            <a:r>
              <a:rPr lang="en-US" sz="2600" dirty="0" smtClean="0"/>
              <a:t>If </a:t>
            </a:r>
            <a:r>
              <a:rPr lang="en-US" sz="2600" dirty="0"/>
              <a:t>Event is Invalid or Ineligible for Award, End Process </a:t>
            </a:r>
            <a:endParaRPr lang="en-US" sz="2600" dirty="0" smtClean="0"/>
          </a:p>
          <a:p>
            <a:r>
              <a:rPr lang="en-US" sz="2600" dirty="0" smtClean="0"/>
              <a:t>Get </a:t>
            </a:r>
            <a:r>
              <a:rPr lang="en-US" sz="2600" dirty="0"/>
              <a:t>Award Details </a:t>
            </a:r>
            <a:endParaRPr lang="en-US" sz="2600" dirty="0" smtClean="0"/>
          </a:p>
          <a:p>
            <a:r>
              <a:rPr lang="en-US" sz="2600" dirty="0" smtClean="0"/>
              <a:t>Get </a:t>
            </a:r>
            <a:r>
              <a:rPr lang="en-US" sz="2600" dirty="0"/>
              <a:t>Student Transcript </a:t>
            </a:r>
            <a:endParaRPr lang="en-US" sz="2600" dirty="0" smtClean="0"/>
          </a:p>
          <a:p>
            <a:r>
              <a:rPr lang="en-US" sz="2600" dirty="0" smtClean="0"/>
              <a:t>Verify </a:t>
            </a:r>
            <a:r>
              <a:rPr lang="en-US" sz="2600" dirty="0"/>
              <a:t>Student Transcript Qualifies for Award Based on Award Conferral Rules </a:t>
            </a:r>
            <a:endParaRPr lang="en-US" sz="2600" dirty="0" smtClean="0"/>
          </a:p>
          <a:p>
            <a:r>
              <a:rPr lang="en-US" sz="2600" dirty="0" smtClean="0"/>
              <a:t>If </a:t>
            </a:r>
            <a:r>
              <a:rPr lang="en-US" sz="2600" dirty="0"/>
              <a:t>Student Transcript Does Not Qualify, Initiate Rejection </a:t>
            </a:r>
            <a:endParaRPr lang="en-US" sz="2600" dirty="0" smtClean="0"/>
          </a:p>
          <a:p>
            <a:r>
              <a:rPr lang="en-US" sz="2600" dirty="0" smtClean="0"/>
              <a:t>Manually </a:t>
            </a:r>
            <a:r>
              <a:rPr lang="en-US" sz="2600" dirty="0"/>
              <a:t>Verify Rejection</a:t>
            </a:r>
          </a:p>
          <a:p>
            <a:r>
              <a:rPr lang="en-US" sz="2600" dirty="0" smtClean="0"/>
              <a:t>Send </a:t>
            </a:r>
            <a:r>
              <a:rPr lang="en-US" sz="2600" dirty="0"/>
              <a:t>Rejection Notice </a:t>
            </a:r>
            <a:endParaRPr lang="en-US" sz="2600" dirty="0" smtClean="0"/>
          </a:p>
          <a:p>
            <a:r>
              <a:rPr lang="en-US" sz="2600" dirty="0" smtClean="0"/>
              <a:t>Manually </a:t>
            </a:r>
            <a:r>
              <a:rPr lang="en-US" sz="2600" dirty="0"/>
              <a:t>Verify Acceptance </a:t>
            </a:r>
            <a:endParaRPr lang="en-US" sz="2600" dirty="0" smtClean="0"/>
          </a:p>
          <a:p>
            <a:r>
              <a:rPr lang="en-US" sz="2600" dirty="0" smtClean="0"/>
              <a:t>Send </a:t>
            </a:r>
            <a:r>
              <a:rPr lang="en-US" sz="2600" dirty="0"/>
              <a:t>Acceptance Notice </a:t>
            </a:r>
            <a:endParaRPr lang="en-US" sz="2600" dirty="0" smtClean="0"/>
          </a:p>
          <a:p>
            <a:r>
              <a:rPr lang="en-US" sz="2600" dirty="0" smtClean="0"/>
              <a:t>Confer </a:t>
            </a:r>
            <a:r>
              <a:rPr lang="en-US" sz="2600" dirty="0"/>
              <a:t>Award </a:t>
            </a:r>
            <a:endParaRPr lang="en-US" sz="2600" dirty="0" smtClean="0"/>
          </a:p>
          <a:p>
            <a:r>
              <a:rPr lang="en-US" sz="2600" dirty="0" smtClean="0"/>
              <a:t>Record </a:t>
            </a:r>
            <a:r>
              <a:rPr lang="en-US" sz="2600" dirty="0"/>
              <a:t>Award Conferral in Student Transcript </a:t>
            </a:r>
            <a:endParaRPr lang="en-US" sz="2600" dirty="0" smtClean="0"/>
          </a:p>
          <a:p>
            <a:r>
              <a:rPr lang="en-US" sz="2600" dirty="0" smtClean="0"/>
              <a:t>Record </a:t>
            </a:r>
            <a:r>
              <a:rPr lang="en-US" sz="2600" dirty="0"/>
              <a:t>Award Conferral in Awards Database </a:t>
            </a:r>
            <a:endParaRPr lang="en-US" sz="2600" dirty="0" smtClean="0"/>
          </a:p>
          <a:p>
            <a:r>
              <a:rPr lang="en-US" sz="2600" dirty="0" smtClean="0"/>
              <a:t>Print </a:t>
            </a:r>
            <a:r>
              <a:rPr lang="en-US" sz="2600" dirty="0"/>
              <a:t>Hard Copy of Award Conferral Record </a:t>
            </a:r>
            <a:endParaRPr lang="en-US" sz="2600" dirty="0" smtClean="0"/>
          </a:p>
          <a:p>
            <a:r>
              <a:rPr lang="en-US" sz="2600" dirty="0" smtClean="0"/>
              <a:t>File </a:t>
            </a:r>
            <a:r>
              <a:rPr lang="en-US" sz="2600" dirty="0"/>
              <a:t>Hard Copy of Award Conferral Record</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219127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8" end="8"/>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10" end="10"/>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3">
                                            <p:txEl>
                                              <p:pRg st="12" end="1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3">
                                            <p:txEl>
                                              <p:pRg st="16" end="16"/>
                                            </p:txEl>
                                          </p:spTgt>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iterate type="lt">
                                    <p:tmPct val="0"/>
                                  </p:iterate>
                                  <p:childTnLst>
                                    <p:animEffect transition="out" filter="fade">
                                      <p:cBhvr>
                                        <p:cTn id="16" dur="500"/>
                                        <p:tgtEl>
                                          <p:spTgt spid="3">
                                            <p:txEl>
                                              <p:pRg st="8" end="8"/>
                                            </p:txEl>
                                          </p:spTgt>
                                        </p:tgtEl>
                                      </p:cBhvr>
                                    </p:animEffect>
                                    <p:set>
                                      <p:cBhvr>
                                        <p:cTn id="17" dur="1" fill="hold">
                                          <p:stCondLst>
                                            <p:cond delay="499"/>
                                          </p:stCondLst>
                                        </p:cTn>
                                        <p:tgtEl>
                                          <p:spTgt spid="3">
                                            <p:txEl>
                                              <p:pRg st="8" end="8"/>
                                            </p:txEl>
                                          </p:spTgt>
                                        </p:tgtEl>
                                        <p:attrNameLst>
                                          <p:attrName>style.visibility</p:attrName>
                                        </p:attrNameLst>
                                      </p:cBhvr>
                                      <p:to>
                                        <p:strVal val="hidden"/>
                                      </p:to>
                                    </p:set>
                                  </p:childTnLst>
                                </p:cTn>
                              </p:par>
                              <p:par>
                                <p:cTn id="18" presetID="10" presetClass="exit" presetSubtype="0" fill="hold" nodeType="withEffect">
                                  <p:stCondLst>
                                    <p:cond delay="0"/>
                                  </p:stCondLst>
                                  <p:iterate type="lt">
                                    <p:tmPct val="0"/>
                                  </p:iterate>
                                  <p:childTnLst>
                                    <p:animEffect transition="out" filter="fade">
                                      <p:cBhvr>
                                        <p:cTn id="19" dur="500"/>
                                        <p:tgtEl>
                                          <p:spTgt spid="3">
                                            <p:txEl>
                                              <p:pRg st="10" end="10"/>
                                            </p:txEl>
                                          </p:spTgt>
                                        </p:tgtEl>
                                      </p:cBhvr>
                                    </p:animEffect>
                                    <p:set>
                                      <p:cBhvr>
                                        <p:cTn id="20" dur="1" fill="hold">
                                          <p:stCondLst>
                                            <p:cond delay="499"/>
                                          </p:stCondLst>
                                        </p:cTn>
                                        <p:tgtEl>
                                          <p:spTgt spid="3">
                                            <p:txEl>
                                              <p:pRg st="10" end="10"/>
                                            </p:txEl>
                                          </p:spTgt>
                                        </p:tgtEl>
                                        <p:attrNameLst>
                                          <p:attrName>style.visibility</p:attrName>
                                        </p:attrNameLst>
                                      </p:cBhvr>
                                      <p:to>
                                        <p:strVal val="hidden"/>
                                      </p:to>
                                    </p:set>
                                  </p:childTnLst>
                                </p:cTn>
                              </p:par>
                              <p:par>
                                <p:cTn id="21" presetID="10" presetClass="exit" presetSubtype="0" fill="hold" nodeType="withEffect">
                                  <p:stCondLst>
                                    <p:cond delay="0"/>
                                  </p:stCondLst>
                                  <p:iterate type="lt">
                                    <p:tmPct val="0"/>
                                  </p:iterate>
                                  <p:childTnLst>
                                    <p:animEffect transition="out" filter="fade">
                                      <p:cBhvr>
                                        <p:cTn id="22" dur="500"/>
                                        <p:tgtEl>
                                          <p:spTgt spid="3">
                                            <p:txEl>
                                              <p:pRg st="12" end="12"/>
                                            </p:txEl>
                                          </p:spTgt>
                                        </p:tgtEl>
                                      </p:cBhvr>
                                    </p:animEffect>
                                    <p:set>
                                      <p:cBhvr>
                                        <p:cTn id="23" dur="1" fill="hold">
                                          <p:stCondLst>
                                            <p:cond delay="499"/>
                                          </p:stCondLst>
                                        </p:cTn>
                                        <p:tgtEl>
                                          <p:spTgt spid="3">
                                            <p:txEl>
                                              <p:pRg st="12" end="12"/>
                                            </p:txEl>
                                          </p:spTgt>
                                        </p:tgtEl>
                                        <p:attrNameLst>
                                          <p:attrName>style.visibility</p:attrName>
                                        </p:attrNameLst>
                                      </p:cBhvr>
                                      <p:to>
                                        <p:strVal val="hidden"/>
                                      </p:to>
                                    </p:set>
                                  </p:childTnLst>
                                </p:cTn>
                              </p:par>
                              <p:par>
                                <p:cTn id="24" presetID="10" presetClass="exit" presetSubtype="0" fill="hold" nodeType="withEffect">
                                  <p:stCondLst>
                                    <p:cond delay="0"/>
                                  </p:stCondLst>
                                  <p:iterate type="lt">
                                    <p:tmPct val="0"/>
                                  </p:iterate>
                                  <p:childTnLst>
                                    <p:animEffect transition="out" filter="fade">
                                      <p:cBhvr>
                                        <p:cTn id="25" dur="500"/>
                                        <p:tgtEl>
                                          <p:spTgt spid="3">
                                            <p:txEl>
                                              <p:pRg st="16" end="16"/>
                                            </p:txEl>
                                          </p:spTgt>
                                        </p:tgtEl>
                                      </p:cBhvr>
                                    </p:animEffect>
                                    <p:set>
                                      <p:cBhvr>
                                        <p:cTn id="26" dur="1" fill="hold">
                                          <p:stCondLst>
                                            <p:cond delay="499"/>
                                          </p:stCondLst>
                                        </p:cTn>
                                        <p:tgtEl>
                                          <p:spTgt spid="3">
                                            <p:txEl>
                                              <p:pRg st="16" end="1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Define Entity service candidates</a:t>
            </a:r>
            <a:endParaRPr lang="en-US" dirty="0"/>
          </a:p>
        </p:txBody>
      </p:sp>
      <p:sp>
        <p:nvSpPr>
          <p:cNvPr id="3" name="Content Placeholder 2"/>
          <p:cNvSpPr>
            <a:spLocks noGrp="1"/>
          </p:cNvSpPr>
          <p:nvPr>
            <p:ph idx="1"/>
          </p:nvPr>
        </p:nvSpPr>
        <p:spPr/>
        <p:txBody>
          <a:bodyPr>
            <a:normAutofit/>
          </a:bodyPr>
          <a:lstStyle/>
          <a:p>
            <a:r>
              <a:rPr lang="en-US" dirty="0" smtClean="0"/>
              <a:t>Which </a:t>
            </a:r>
            <a:r>
              <a:rPr lang="en-US" dirty="0"/>
              <a:t>service capability candidates defined so far are closely related to each </a:t>
            </a:r>
            <a:r>
              <a:rPr lang="en-US" dirty="0" smtClean="0"/>
              <a:t>other?</a:t>
            </a:r>
          </a:p>
          <a:p>
            <a:pPr marL="0" indent="0">
              <a:buNone/>
            </a:pPr>
            <a:r>
              <a:rPr lang="en-US" dirty="0" smtClean="0"/>
              <a:t>=&gt;group capability candidates based on common functional contexts </a:t>
            </a:r>
          </a:p>
          <a:p>
            <a:r>
              <a:rPr lang="en-US" dirty="0" smtClean="0"/>
              <a:t>Are </a:t>
            </a:r>
            <a:r>
              <a:rPr lang="en-US" dirty="0"/>
              <a:t>identified service capability candidates business-centric or utility-centric</a:t>
            </a:r>
            <a:r>
              <a:rPr lang="en-US" dirty="0" smtClean="0"/>
              <a:t>?</a:t>
            </a:r>
          </a:p>
          <a:p>
            <a:pPr marL="0" indent="0">
              <a:buNone/>
            </a:pPr>
            <a:r>
              <a:rPr lang="en-US" dirty="0"/>
              <a:t>=&gt; the organization of service candidates within logical service </a:t>
            </a:r>
            <a:r>
              <a:rPr lang="en-US" dirty="0" smtClean="0"/>
              <a:t>layers (entity and utility)</a:t>
            </a:r>
            <a:endParaRPr lang="en-US" dirty="0"/>
          </a:p>
          <a:p>
            <a:r>
              <a:rPr lang="en-US" dirty="0" smtClean="0"/>
              <a:t>What </a:t>
            </a:r>
            <a:r>
              <a:rPr lang="en-US" dirty="0"/>
              <a:t>types of functional service contexts are suitable, given the overarching business context of the service inventory</a:t>
            </a:r>
            <a:r>
              <a:rPr lang="en-US" dirty="0" smtClean="0"/>
              <a:t>?</a:t>
            </a:r>
          </a:p>
          <a:p>
            <a:pPr marL="0" indent="0">
              <a:buNone/>
            </a:pPr>
            <a:r>
              <a:rPr lang="en-US" dirty="0"/>
              <a:t>=&gt; establish functional service boundaries</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42282506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results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Initiate Conferral Application </a:t>
            </a:r>
          </a:p>
          <a:p>
            <a:r>
              <a:rPr lang="en-US" dirty="0"/>
              <a:t>Get Event Details </a:t>
            </a:r>
          </a:p>
          <a:p>
            <a:r>
              <a:rPr lang="en-US" dirty="0"/>
              <a:t>Verify Event Details </a:t>
            </a:r>
          </a:p>
          <a:p>
            <a:r>
              <a:rPr lang="en-US" dirty="0"/>
              <a:t>If Event is Invalid or Ineligible for Award, End Process </a:t>
            </a:r>
          </a:p>
          <a:p>
            <a:r>
              <a:rPr lang="en-US" dirty="0"/>
              <a:t>Get Award Details </a:t>
            </a:r>
          </a:p>
          <a:p>
            <a:r>
              <a:rPr lang="en-US" dirty="0"/>
              <a:t>Get Student Transcript </a:t>
            </a:r>
          </a:p>
          <a:p>
            <a:r>
              <a:rPr lang="en-US" dirty="0"/>
              <a:t>Verify Student Transcript Qualifies for Award Based on Award Conferral Rules </a:t>
            </a:r>
          </a:p>
          <a:p>
            <a:r>
              <a:rPr lang="en-US" dirty="0"/>
              <a:t>If Student Transcript Does Not Qualify, Initiate Rejection </a:t>
            </a:r>
          </a:p>
          <a:p>
            <a:r>
              <a:rPr lang="en-US" dirty="0"/>
              <a:t>Send Rejection Notice </a:t>
            </a:r>
          </a:p>
          <a:p>
            <a:r>
              <a:rPr lang="en-US" dirty="0" smtClean="0"/>
              <a:t>Send </a:t>
            </a:r>
            <a:r>
              <a:rPr lang="en-US" dirty="0"/>
              <a:t>Acceptance Notice </a:t>
            </a:r>
          </a:p>
          <a:p>
            <a:r>
              <a:rPr lang="en-US" dirty="0" smtClean="0"/>
              <a:t>Record </a:t>
            </a:r>
            <a:r>
              <a:rPr lang="en-US" dirty="0"/>
              <a:t>Award Conferral in Student Transcript </a:t>
            </a:r>
          </a:p>
          <a:p>
            <a:r>
              <a:rPr lang="en-US" dirty="0"/>
              <a:t>Record Award Conferral in Awards Database </a:t>
            </a:r>
          </a:p>
          <a:p>
            <a:r>
              <a:rPr lang="en-US" dirty="0"/>
              <a:t>Print Hard Copy of Award Conferral Record </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
        <p:nvSpPr>
          <p:cNvPr id="6" name="TextBox 5"/>
          <p:cNvSpPr txBox="1"/>
          <p:nvPr/>
        </p:nvSpPr>
        <p:spPr>
          <a:xfrm>
            <a:off x="6553200" y="1249918"/>
            <a:ext cx="1981200" cy="369332"/>
          </a:xfrm>
          <a:prstGeom prst="rect">
            <a:avLst/>
          </a:prstGeom>
          <a:noFill/>
        </p:spPr>
        <p:txBody>
          <a:bodyPr wrap="square" rtlCol="0">
            <a:spAutoFit/>
          </a:bodyPr>
          <a:lstStyle/>
          <a:p>
            <a:r>
              <a:rPr lang="en-US" b="1" u="sng" dirty="0" smtClean="0"/>
              <a:t>NON-AGNOSTIC</a:t>
            </a:r>
          </a:p>
        </p:txBody>
      </p:sp>
    </p:spTree>
    <p:extLst>
      <p:ext uri="{BB962C8B-B14F-4D97-AF65-F5344CB8AC3E}">
        <p14:creationId xmlns:p14="http://schemas.microsoft.com/office/powerpoint/2010/main" val="152165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2" end="2"/>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3">
                                            <p:txEl>
                                              <p:pRg st="3" end="3"/>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3">
                                            <p:txEl>
                                              <p:pRg st="6" end="6"/>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3">
                                            <p:txEl>
                                              <p:pRg st="7" end="7"/>
                                            </p:txEl>
                                          </p:spTgt>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Agnostic actions -&gt; entity service candidates</a:t>
            </a:r>
            <a:endParaRPr lang="en-US" dirty="0"/>
          </a:p>
        </p:txBody>
      </p:sp>
      <p:sp>
        <p:nvSpPr>
          <p:cNvPr id="3" name="Content Placeholder 2"/>
          <p:cNvSpPr>
            <a:spLocks noGrp="1"/>
          </p:cNvSpPr>
          <p:nvPr>
            <p:ph idx="1"/>
          </p:nvPr>
        </p:nvSpPr>
        <p:spPr>
          <a:xfrm>
            <a:off x="106220" y="1709928"/>
            <a:ext cx="8931559" cy="5043678"/>
          </a:xfrm>
        </p:spPr>
        <p:txBody>
          <a:bodyPr>
            <a:normAutofit/>
          </a:bodyPr>
          <a:lstStyle/>
          <a:p>
            <a:r>
              <a:rPr lang="en-US" dirty="0"/>
              <a:t>Get Event Details </a:t>
            </a:r>
          </a:p>
          <a:p>
            <a:r>
              <a:rPr lang="en-US" dirty="0"/>
              <a:t>Get Award Details </a:t>
            </a:r>
          </a:p>
          <a:p>
            <a:r>
              <a:rPr lang="en-US" dirty="0"/>
              <a:t>Get Student Transcript </a:t>
            </a:r>
          </a:p>
          <a:p>
            <a:r>
              <a:rPr lang="en-US" dirty="0"/>
              <a:t>Send Rejection Notice </a:t>
            </a:r>
          </a:p>
          <a:p>
            <a:r>
              <a:rPr lang="en-US" dirty="0"/>
              <a:t>Send Acceptance Notice </a:t>
            </a:r>
          </a:p>
          <a:p>
            <a:r>
              <a:rPr lang="en-US" dirty="0"/>
              <a:t>Record Award Conferral in Student Transcript </a:t>
            </a:r>
          </a:p>
          <a:p>
            <a:r>
              <a:rPr lang="en-US" dirty="0"/>
              <a:t>Record Award Conferral in Awards Database </a:t>
            </a:r>
          </a:p>
          <a:p>
            <a:r>
              <a:rPr lang="en-US" dirty="0"/>
              <a:t>Print Hard Copy of Award Conferral Record </a:t>
            </a:r>
          </a:p>
          <a:p>
            <a:endParaRPr lang="en-US" dirty="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7471931" y="1219200"/>
            <a:ext cx="1214869" cy="1204911"/>
          </a:xfrm>
          <a:prstGeom prst="rect">
            <a:avLst/>
          </a:prstGeom>
        </p:spPr>
      </p:pic>
      <p:pic>
        <p:nvPicPr>
          <p:cNvPr id="9" name="Picture 8"/>
          <p:cNvPicPr>
            <a:picLocks noChangeAspect="1"/>
          </p:cNvPicPr>
          <p:nvPr/>
        </p:nvPicPr>
        <p:blipFill>
          <a:blip r:embed="rId3"/>
          <a:stretch>
            <a:fillRect/>
          </a:stretch>
        </p:blipFill>
        <p:spPr>
          <a:xfrm>
            <a:off x="7471931" y="2603943"/>
            <a:ext cx="1288510" cy="1290637"/>
          </a:xfrm>
          <a:prstGeom prst="rect">
            <a:avLst/>
          </a:prstGeom>
        </p:spPr>
      </p:pic>
      <p:pic>
        <p:nvPicPr>
          <p:cNvPr id="10" name="Picture 9"/>
          <p:cNvPicPr>
            <a:picLocks noChangeAspect="1"/>
          </p:cNvPicPr>
          <p:nvPr/>
        </p:nvPicPr>
        <p:blipFill>
          <a:blip r:embed="rId4"/>
          <a:stretch>
            <a:fillRect/>
          </a:stretch>
        </p:blipFill>
        <p:spPr>
          <a:xfrm>
            <a:off x="7480392" y="4160182"/>
            <a:ext cx="1271587" cy="1256826"/>
          </a:xfrm>
          <a:prstGeom prst="rect">
            <a:avLst/>
          </a:prstGeom>
        </p:spPr>
      </p:pic>
    </p:spTree>
    <p:extLst>
      <p:ext uri="{BB962C8B-B14F-4D97-AF65-F5344CB8AC3E}">
        <p14:creationId xmlns:p14="http://schemas.microsoft.com/office/powerpoint/2010/main" val="117668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nodeType="clickEffect">
                                  <p:stCondLst>
                                    <p:cond delay="0"/>
                                  </p:stCondLst>
                                  <p:iterate type="lt">
                                    <p:tmPct val="4000"/>
                                  </p:iterate>
                                  <p:childTnLst>
                                    <p:set>
                                      <p:cBhvr override="childStyle">
                                        <p:cTn id="14" dur="500" fill="hold"/>
                                        <p:tgtEl>
                                          <p:spTgt spid="3">
                                            <p:txEl>
                                              <p:pRg st="1" end="1"/>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3">
                                            <p:txEl>
                                              <p:pRg st="5" end="5"/>
                                            </p:txEl>
                                          </p:spTgt>
                                        </p:tgtEl>
                                        <p:attrNameLst>
                                          <p:attrName>style.textDecorationUnderline</p:attrName>
                                        </p:attrNameLst>
                                      </p:cBhvr>
                                      <p:to>
                                        <p:strVal val="true"/>
                                      </p:to>
                                    </p:set>
                                  </p:childTnLst>
                                </p:cTn>
                              </p:par>
                              <p:par>
                                <p:cTn id="17" presetID="18" presetClass="emph" presetSubtype="0" fill="hold" nodeType="withEffect">
                                  <p:stCondLst>
                                    <p:cond delay="0"/>
                                  </p:stCondLst>
                                  <p:iterate type="lt">
                                    <p:tmPct val="4000"/>
                                  </p:iterate>
                                  <p:childTnLst>
                                    <p:set>
                                      <p:cBhvr override="childStyle">
                                        <p:cTn id="18" dur="500" fill="hold"/>
                                        <p:tgtEl>
                                          <p:spTgt spid="3">
                                            <p:txEl>
                                              <p:pRg st="6" end="6"/>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3">
                                            <p:txEl>
                                              <p:pRg st="2" end="2"/>
                                            </p:txEl>
                                          </p:spTgt>
                                        </p:tgtEl>
                                        <p:attrNameLst>
                                          <p:attrName>style.textDecorationUnderline</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identify process-specific logic</a:t>
            </a:r>
            <a:endParaRPr lang="en-US" dirty="0"/>
          </a:p>
        </p:txBody>
      </p:sp>
      <p:sp>
        <p:nvSpPr>
          <p:cNvPr id="3" name="Content Placeholder 2"/>
          <p:cNvSpPr>
            <a:spLocks noGrp="1"/>
          </p:cNvSpPr>
          <p:nvPr>
            <p:ph idx="1"/>
          </p:nvPr>
        </p:nvSpPr>
        <p:spPr/>
        <p:txBody>
          <a:bodyPr>
            <a:normAutofit/>
          </a:bodyPr>
          <a:lstStyle/>
          <a:p>
            <a:r>
              <a:rPr lang="en-US" dirty="0" smtClean="0"/>
              <a:t>Non-agnostic capabilities</a:t>
            </a:r>
          </a:p>
          <a:p>
            <a:r>
              <a:rPr lang="en-US" dirty="0" smtClean="0"/>
              <a:t>Grouped in a task service/consumer service (composition controller)</a:t>
            </a:r>
          </a:p>
          <a:p>
            <a:pPr lvl="1"/>
            <a:r>
              <a:rPr lang="en-US" dirty="0"/>
              <a:t>Initiate Conferral Application </a:t>
            </a:r>
          </a:p>
          <a:p>
            <a:pPr lvl="1"/>
            <a:r>
              <a:rPr lang="en-US" dirty="0"/>
              <a:t>Verify Event Details </a:t>
            </a:r>
          </a:p>
          <a:p>
            <a:pPr lvl="1"/>
            <a:r>
              <a:rPr lang="en-US" dirty="0"/>
              <a:t>If Event is Invalid or Ineligible for Award, End Process </a:t>
            </a:r>
          </a:p>
          <a:p>
            <a:pPr lvl="1"/>
            <a:r>
              <a:rPr lang="en-US" dirty="0" smtClean="0"/>
              <a:t>Verify </a:t>
            </a:r>
            <a:r>
              <a:rPr lang="en-US" dirty="0"/>
              <a:t>Student Transcript Qualifies for Award Based on Award Conferral Rules </a:t>
            </a:r>
          </a:p>
          <a:p>
            <a:pPr lvl="1"/>
            <a:r>
              <a:rPr lang="en-US" dirty="0"/>
              <a:t>If Student Transcript Does Not Qualify, Initiate Rejection </a:t>
            </a:r>
          </a:p>
          <a:p>
            <a:endParaRPr lang="en-US" dirty="0" smtClean="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3581400" y="5029200"/>
            <a:ext cx="1757362" cy="1728341"/>
          </a:xfrm>
          <a:prstGeom prst="rect">
            <a:avLst/>
          </a:prstGeom>
        </p:spPr>
      </p:pic>
    </p:spTree>
    <p:extLst>
      <p:ext uri="{BB962C8B-B14F-4D97-AF65-F5344CB8AC3E}">
        <p14:creationId xmlns:p14="http://schemas.microsoft.com/office/powerpoint/2010/main" val="17072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identify resources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Agnostic (multi-purpose)</a:t>
            </a:r>
          </a:p>
          <a:p>
            <a:pPr lvl="1"/>
            <a:r>
              <a:rPr lang="en-US" dirty="0"/>
              <a:t>can be incorporated into agnostic service and capability candidates without limitation. </a:t>
            </a:r>
            <a:endParaRPr lang="en-US" dirty="0" smtClean="0"/>
          </a:p>
          <a:p>
            <a:pPr lvl="1"/>
            <a:r>
              <a:rPr lang="en-US" dirty="0" smtClean="0"/>
              <a:t>likely </a:t>
            </a:r>
            <a:r>
              <a:rPr lang="en-US" dirty="0"/>
              <a:t>to be shared and reused more </a:t>
            </a:r>
            <a:r>
              <a:rPr lang="en-US" dirty="0" smtClean="0"/>
              <a:t>frequently</a:t>
            </a:r>
            <a:endParaRPr lang="en-US" dirty="0"/>
          </a:p>
          <a:p>
            <a:r>
              <a:rPr lang="en-US" dirty="0" smtClean="0"/>
              <a:t>Non-agnostic (single-purpose)</a:t>
            </a:r>
          </a:p>
          <a:p>
            <a:endParaRPr lang="en-US" dirty="0" smtClean="0"/>
          </a:p>
          <a:p>
            <a:r>
              <a:rPr lang="en-US" dirty="0" smtClean="0"/>
              <a:t>Case-study</a:t>
            </a:r>
          </a:p>
          <a:p>
            <a:pPr lvl="1"/>
            <a:r>
              <a:rPr lang="en-US" dirty="0" smtClean="0"/>
              <a:t>/Process/  -&gt; /Student Award Conferral Process/</a:t>
            </a:r>
          </a:p>
          <a:p>
            <a:pPr lvl="1"/>
            <a:r>
              <a:rPr lang="en-US" dirty="0" smtClean="0"/>
              <a:t>/</a:t>
            </a:r>
            <a:r>
              <a:rPr lang="en-US" dirty="0"/>
              <a:t>Application</a:t>
            </a:r>
            <a:r>
              <a:rPr lang="en-US" dirty="0" smtClean="0"/>
              <a:t>/ -&gt; /Conferral Application/</a:t>
            </a:r>
          </a:p>
          <a:p>
            <a:pPr lvl="1"/>
            <a:r>
              <a:rPr lang="en-US" dirty="0" smtClean="0"/>
              <a:t>/</a:t>
            </a:r>
            <a:r>
              <a:rPr lang="en-US" dirty="0"/>
              <a:t>Event</a:t>
            </a:r>
            <a:r>
              <a:rPr lang="en-US" dirty="0" smtClean="0"/>
              <a:t>/</a:t>
            </a:r>
          </a:p>
          <a:p>
            <a:pPr lvl="1"/>
            <a:r>
              <a:rPr lang="en-US" dirty="0" smtClean="0"/>
              <a:t>/</a:t>
            </a:r>
            <a:r>
              <a:rPr lang="en-US" dirty="0"/>
              <a:t>Award</a:t>
            </a:r>
            <a:r>
              <a:rPr lang="en-US" dirty="0" smtClean="0"/>
              <a:t>/</a:t>
            </a:r>
          </a:p>
          <a:p>
            <a:pPr lvl="1"/>
            <a:r>
              <a:rPr lang="en-US" dirty="0" smtClean="0"/>
              <a:t>/</a:t>
            </a:r>
            <a:r>
              <a:rPr lang="en-US" dirty="0"/>
              <a:t>Student Transcript</a:t>
            </a:r>
            <a:r>
              <a:rPr lang="en-US" dirty="0" smtClean="0"/>
              <a:t>/</a:t>
            </a:r>
          </a:p>
          <a:p>
            <a:pPr lvl="1"/>
            <a:r>
              <a:rPr lang="en-US" dirty="0" smtClean="0"/>
              <a:t>/</a:t>
            </a:r>
            <a:r>
              <a:rPr lang="en-US" dirty="0"/>
              <a:t>Notice Sender</a:t>
            </a:r>
            <a:r>
              <a:rPr lang="en-US" dirty="0" smtClean="0"/>
              <a:t>/</a:t>
            </a:r>
          </a:p>
          <a:p>
            <a:pPr lvl="1"/>
            <a:r>
              <a:rPr lang="en-US" dirty="0" smtClean="0"/>
              <a:t>/</a:t>
            </a:r>
            <a:r>
              <a:rPr lang="en-US" dirty="0"/>
              <a:t>Printer/</a:t>
            </a:r>
          </a:p>
          <a:p>
            <a:pPr lvl="1"/>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40761260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mapping</a:t>
            </a:r>
            <a:endParaRPr lang="en-US" dirty="0"/>
          </a:p>
        </p:txBody>
      </p:sp>
      <p:pic>
        <p:nvPicPr>
          <p:cNvPr id="6" name="Content Placeholder 5"/>
          <p:cNvPicPr>
            <a:picLocks noGrp="1" noChangeAspect="1"/>
          </p:cNvPicPr>
          <p:nvPr>
            <p:ph idx="1"/>
          </p:nvPr>
        </p:nvPicPr>
        <p:blipFill>
          <a:blip r:embed="rId2"/>
          <a:stretch>
            <a:fillRect/>
          </a:stretch>
        </p:blipFill>
        <p:spPr>
          <a:xfrm>
            <a:off x="175934" y="1709928"/>
            <a:ext cx="8510866" cy="2438400"/>
          </a:xfrm>
          <a:prstGeom prst="rect">
            <a:avLst/>
          </a:prstGeom>
        </p:spPr>
      </p:pic>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2149469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dirty="0" smtClean="0"/>
              <a:t>Service based architectures</a:t>
            </a:r>
            <a:endParaRPr lang="en-GB" dirty="0"/>
          </a:p>
        </p:txBody>
      </p:sp>
      <p:sp>
        <p:nvSpPr>
          <p:cNvPr id="16387" name="Content Placeholder 2"/>
          <p:cNvSpPr>
            <a:spLocks noGrp="1"/>
          </p:cNvSpPr>
          <p:nvPr>
            <p:ph idx="1"/>
          </p:nvPr>
        </p:nvSpPr>
        <p:spPr/>
        <p:txBody>
          <a:bodyPr/>
          <a:lstStyle/>
          <a:p>
            <a:pPr marL="0" indent="0">
              <a:buFont typeface="Arial" panose="020B0604020202020204" pitchFamily="34" charset="0"/>
              <a:buNone/>
            </a:pPr>
            <a:r>
              <a:rPr lang="en-US" altLang="en-US" smtClean="0"/>
              <a:t>“1.All teams will henceforth expose their data and functionality through </a:t>
            </a:r>
            <a:r>
              <a:rPr lang="en-US" altLang="en-US" b="1" smtClean="0"/>
              <a:t>service interfaces</a:t>
            </a:r>
          </a:p>
          <a:p>
            <a:pPr marL="0" indent="0">
              <a:buFont typeface="Arial" panose="020B0604020202020204" pitchFamily="34" charset="0"/>
              <a:buNone/>
            </a:pPr>
            <a:endParaRPr lang="en-US" altLang="en-US" smtClean="0"/>
          </a:p>
          <a:p>
            <a:pPr marL="0" indent="0">
              <a:buFont typeface="Arial" panose="020B0604020202020204" pitchFamily="34" charset="0"/>
              <a:buNone/>
            </a:pPr>
            <a:r>
              <a:rPr lang="en-US" altLang="en-US" smtClean="0"/>
              <a:t>2.Teams must </a:t>
            </a:r>
            <a:r>
              <a:rPr lang="en-US" altLang="en-US" b="1" smtClean="0"/>
              <a:t>communicate</a:t>
            </a:r>
            <a:r>
              <a:rPr lang="en-US" altLang="en-US" smtClean="0"/>
              <a:t> with each other </a:t>
            </a:r>
            <a:r>
              <a:rPr lang="en-US" altLang="en-US" b="1" smtClean="0"/>
              <a:t>through</a:t>
            </a:r>
            <a:r>
              <a:rPr lang="en-US" altLang="en-US" smtClean="0"/>
              <a:t> these </a:t>
            </a:r>
            <a:r>
              <a:rPr lang="en-US" altLang="en-US" b="1" smtClean="0"/>
              <a:t>interfaces</a:t>
            </a:r>
          </a:p>
          <a:p>
            <a:pPr marL="0" indent="0">
              <a:buFont typeface="Arial" panose="020B0604020202020204" pitchFamily="34" charset="0"/>
              <a:buNone/>
            </a:pPr>
            <a:endParaRPr lang="en-US" altLang="en-US" smtClean="0"/>
          </a:p>
          <a:p>
            <a:pPr marL="0" indent="0">
              <a:buFont typeface="Arial" panose="020B0604020202020204" pitchFamily="34" charset="0"/>
              <a:buNone/>
            </a:pPr>
            <a:r>
              <a:rPr lang="en-US" altLang="en-US" smtClean="0"/>
              <a:t>3.There will be </a:t>
            </a:r>
            <a:r>
              <a:rPr lang="en-US" altLang="en-US" b="1" smtClean="0"/>
              <a:t>no other form of interprocess communication </a:t>
            </a:r>
            <a:r>
              <a:rPr lang="en-US" altLang="en-US" smtClean="0"/>
              <a:t>allowed: no direct linking, no direct reads of another team's data store, no shared-memory model, no back-doors whatsoever. The only communication allowed is via service interface calls over the network.</a:t>
            </a:r>
            <a:endParaRPr lang="en-GB" altLang="en-US" smtClean="0"/>
          </a:p>
        </p:txBody>
      </p:sp>
      <p:sp>
        <p:nvSpPr>
          <p:cNvPr id="1638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8FF47D-8088-4709-A0A0-E9C4DEE8738E}" type="datetime1">
              <a:rPr lang="en-US" altLang="en-US" smtClean="0">
                <a:solidFill>
                  <a:srgbClr val="FFFFFF"/>
                </a:solidFill>
              </a:rPr>
              <a:pPr/>
              <a:t>3/17/2018</a:t>
            </a:fld>
            <a:endParaRPr lang="en-US" altLang="en-US" smtClean="0">
              <a:solidFill>
                <a:srgbClr val="FFFFFF"/>
              </a:solidFill>
            </a:endParaRPr>
          </a:p>
        </p:txBody>
      </p:sp>
      <p:sp>
        <p:nvSpPr>
          <p:cNvPr id="1638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6: Associate Service Capabilities with Resources and </a:t>
            </a:r>
            <a:r>
              <a:rPr lang="en-US" dirty="0" smtClean="0"/>
              <a:t>Methods</a:t>
            </a:r>
            <a:endParaRPr lang="en-US" dirty="0"/>
          </a:p>
        </p:txBody>
      </p:sp>
      <p:sp>
        <p:nvSpPr>
          <p:cNvPr id="3" name="Content Placeholder 2"/>
          <p:cNvSpPr>
            <a:spLocks noGrp="1"/>
          </p:cNvSpPr>
          <p:nvPr>
            <p:ph idx="1"/>
          </p:nvPr>
        </p:nvSpPr>
        <p:spPr/>
        <p:txBody>
          <a:bodyPr/>
          <a:lstStyle/>
          <a:p>
            <a:r>
              <a:rPr lang="en-US" dirty="0"/>
              <a:t>Confer Student Award Service Candidate (Task</a:t>
            </a:r>
            <a:r>
              <a:rPr lang="en-US" dirty="0" smtClean="0"/>
              <a:t>)</a:t>
            </a:r>
          </a:p>
          <a:p>
            <a:pPr lvl="1"/>
            <a:r>
              <a:rPr lang="en-US" dirty="0" smtClean="0"/>
              <a:t>/Application/ resource</a:t>
            </a:r>
          </a:p>
          <a:p>
            <a:pPr lvl="1"/>
            <a:r>
              <a:rPr lang="en-US" dirty="0" smtClean="0"/>
              <a:t>POST method </a:t>
            </a:r>
            <a:r>
              <a:rPr lang="en-US" dirty="0"/>
              <a:t>to forward </a:t>
            </a:r>
            <a:r>
              <a:rPr lang="en-US" dirty="0" smtClean="0"/>
              <a:t>the application to a resource named after the business process itself</a:t>
            </a:r>
          </a:p>
          <a:p>
            <a:pPr lvl="1"/>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4343400" y="3218895"/>
            <a:ext cx="3383661" cy="3334305"/>
          </a:xfrm>
          <a:prstGeom prst="rect">
            <a:avLst/>
          </a:prstGeom>
        </p:spPr>
      </p:pic>
    </p:spTree>
    <p:extLst>
      <p:ext uri="{BB962C8B-B14F-4D97-AF65-F5344CB8AC3E}">
        <p14:creationId xmlns:p14="http://schemas.microsoft.com/office/powerpoint/2010/main" val="13490691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29600" cy="4876800"/>
          </a:xfrm>
        </p:spPr>
        <p:txBody>
          <a:bodyPr>
            <a:normAutofit lnSpcReduction="10000"/>
          </a:bodyPr>
          <a:lstStyle/>
          <a:p>
            <a:r>
              <a:rPr lang="en-US" dirty="0" smtClean="0"/>
              <a:t>Event service candidate (Entity)</a:t>
            </a:r>
          </a:p>
          <a:p>
            <a:endParaRPr lang="en-US" dirty="0"/>
          </a:p>
          <a:p>
            <a:endParaRPr lang="en-US" dirty="0" smtClean="0"/>
          </a:p>
          <a:p>
            <a:endParaRPr lang="en-US" dirty="0"/>
          </a:p>
          <a:p>
            <a:endParaRPr lang="en-US" dirty="0" smtClean="0"/>
          </a:p>
          <a:p>
            <a:r>
              <a:rPr lang="en-US" dirty="0" smtClean="0"/>
              <a:t>Award service candidate (Entity)</a:t>
            </a:r>
          </a:p>
          <a:p>
            <a:endParaRPr lang="en-US" dirty="0"/>
          </a:p>
          <a:p>
            <a:endParaRPr lang="en-US" dirty="0" smtClean="0"/>
          </a:p>
          <a:p>
            <a:endParaRPr lang="en-US" dirty="0"/>
          </a:p>
          <a:p>
            <a:endParaRPr lang="en-US" dirty="0" smtClean="0"/>
          </a:p>
          <a:p>
            <a:endParaRPr lang="en-US" dirty="0"/>
          </a:p>
          <a:p>
            <a:r>
              <a:rPr lang="en-US" dirty="0" smtClean="0"/>
              <a:t>Student service candidate (Entity)</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5496791" y="490728"/>
            <a:ext cx="1819656" cy="1844929"/>
          </a:xfrm>
          <a:prstGeom prst="rect">
            <a:avLst/>
          </a:prstGeom>
        </p:spPr>
      </p:pic>
      <p:pic>
        <p:nvPicPr>
          <p:cNvPr id="7" name="Picture 6"/>
          <p:cNvPicPr>
            <a:picLocks noChangeAspect="1"/>
          </p:cNvPicPr>
          <p:nvPr/>
        </p:nvPicPr>
        <p:blipFill>
          <a:blip r:embed="rId3"/>
          <a:stretch>
            <a:fillRect/>
          </a:stretch>
        </p:blipFill>
        <p:spPr>
          <a:xfrm>
            <a:off x="5488855" y="2547316"/>
            <a:ext cx="1826345" cy="2047720"/>
          </a:xfrm>
          <a:prstGeom prst="rect">
            <a:avLst/>
          </a:prstGeom>
        </p:spPr>
      </p:pic>
      <p:pic>
        <p:nvPicPr>
          <p:cNvPr id="8" name="Picture 7"/>
          <p:cNvPicPr>
            <a:picLocks noChangeAspect="1"/>
          </p:cNvPicPr>
          <p:nvPr/>
        </p:nvPicPr>
        <p:blipFill>
          <a:blip r:embed="rId4"/>
          <a:stretch>
            <a:fillRect/>
          </a:stretch>
        </p:blipFill>
        <p:spPr>
          <a:xfrm>
            <a:off x="5496791" y="4800600"/>
            <a:ext cx="1818409" cy="1905000"/>
          </a:xfrm>
          <a:prstGeom prst="rect">
            <a:avLst/>
          </a:prstGeom>
        </p:spPr>
      </p:pic>
    </p:spTree>
    <p:extLst>
      <p:ext uri="{BB962C8B-B14F-4D97-AF65-F5344CB8AC3E}">
        <p14:creationId xmlns:p14="http://schemas.microsoft.com/office/powerpoint/2010/main" val="13663941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7: Apply service orientation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Ex</a:t>
            </a:r>
            <a:r>
              <a:rPr lang="en-US" dirty="0"/>
              <a:t>. </a:t>
            </a:r>
            <a:r>
              <a:rPr lang="en-US" dirty="0" smtClean="0"/>
              <a:t>a </a:t>
            </a:r>
            <a:r>
              <a:rPr lang="en-US" dirty="0"/>
              <a:t>given set of resources is related to data provided by a large legacy </a:t>
            </a:r>
            <a:r>
              <a:rPr lang="en-US" dirty="0" smtClean="0"/>
              <a:t>system =&gt; impacts </a:t>
            </a:r>
            <a:r>
              <a:rPr lang="en-US" dirty="0"/>
              <a:t>functional service boundaries by the extent to which the Service Autonomy (297) principle can be applied.</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11732420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8: identify service composition candidates</a:t>
            </a:r>
            <a:endParaRPr lang="en-US" dirty="0"/>
          </a:p>
        </p:txBody>
      </p:sp>
      <p:sp>
        <p:nvSpPr>
          <p:cNvPr id="3" name="Content Placeholder 2"/>
          <p:cNvSpPr>
            <a:spLocks noGrp="1"/>
          </p:cNvSpPr>
          <p:nvPr>
            <p:ph idx="1"/>
          </p:nvPr>
        </p:nvSpPr>
        <p:spPr/>
        <p:txBody>
          <a:bodyPr/>
          <a:lstStyle/>
          <a:p>
            <a:r>
              <a:rPr lang="en-US" dirty="0" smtClean="0"/>
              <a:t>Identify most </a:t>
            </a:r>
            <a:r>
              <a:rPr lang="en-US" dirty="0"/>
              <a:t>common service capability </a:t>
            </a:r>
            <a:r>
              <a:rPr lang="en-US" dirty="0" smtClean="0"/>
              <a:t>interactions based on success and failure scenarios</a:t>
            </a:r>
            <a:endParaRPr lang="en-US" dirty="0"/>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104775" y="2514600"/>
            <a:ext cx="8815117" cy="3962400"/>
          </a:xfrm>
          <a:prstGeom prst="rect">
            <a:avLst/>
          </a:prstGeom>
        </p:spPr>
      </p:pic>
    </p:spTree>
    <p:extLst>
      <p:ext uri="{BB962C8B-B14F-4D97-AF65-F5344CB8AC3E}">
        <p14:creationId xmlns:p14="http://schemas.microsoft.com/office/powerpoint/2010/main" val="38893555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9: Analyze processing requirements</a:t>
            </a:r>
            <a:endParaRPr lang="en-US" dirty="0"/>
          </a:p>
        </p:txBody>
      </p:sp>
      <p:sp>
        <p:nvSpPr>
          <p:cNvPr id="3" name="Content Placeholder 2"/>
          <p:cNvSpPr>
            <a:spLocks noGrp="1"/>
          </p:cNvSpPr>
          <p:nvPr>
            <p:ph idx="1"/>
          </p:nvPr>
        </p:nvSpPr>
        <p:spPr/>
        <p:txBody>
          <a:bodyPr>
            <a:normAutofit/>
          </a:bodyPr>
          <a:lstStyle/>
          <a:p>
            <a:r>
              <a:rPr lang="en-US" dirty="0"/>
              <a:t>Which of the resources identified so far can be considered utility-centric</a:t>
            </a:r>
            <a:r>
              <a:rPr lang="en-US" dirty="0" smtClean="0"/>
              <a:t>?</a:t>
            </a:r>
          </a:p>
          <a:p>
            <a:r>
              <a:rPr lang="en-US" dirty="0" smtClean="0"/>
              <a:t>Can </a:t>
            </a:r>
            <a:r>
              <a:rPr lang="en-US" dirty="0"/>
              <a:t>actions performed on business-centric resources be considered utility-centric (such as reporting actions</a:t>
            </a:r>
            <a:r>
              <a:rPr lang="en-US" dirty="0" smtClean="0"/>
              <a:t>)?</a:t>
            </a:r>
          </a:p>
          <a:p>
            <a:r>
              <a:rPr lang="en-US" dirty="0" smtClean="0"/>
              <a:t>What </a:t>
            </a:r>
            <a:r>
              <a:rPr lang="en-US" dirty="0"/>
              <a:t>underlying application logic needs to be executed in order to process the actions and/or resources encompassed by a service capability candidate</a:t>
            </a:r>
            <a:r>
              <a:rPr lang="en-US" dirty="0" smtClean="0"/>
              <a:t>?</a:t>
            </a:r>
          </a:p>
          <a:p>
            <a:r>
              <a:rPr lang="en-US" dirty="0" smtClean="0"/>
              <a:t>Does </a:t>
            </a:r>
            <a:r>
              <a:rPr lang="en-US" dirty="0"/>
              <a:t>any required application logic already exist?</a:t>
            </a:r>
          </a:p>
          <a:p>
            <a:r>
              <a:rPr lang="en-US" dirty="0"/>
              <a:t>Does any required application logic span application boundaries? (In other words, is more than one system required to complete the action?)</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13176794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sp>
        <p:nvSpPr>
          <p:cNvPr id="3" name="Content Placeholder 2"/>
          <p:cNvSpPr>
            <a:spLocks noGrp="1"/>
          </p:cNvSpPr>
          <p:nvPr>
            <p:ph idx="1"/>
          </p:nvPr>
        </p:nvSpPr>
        <p:spPr/>
        <p:txBody>
          <a:bodyPr>
            <a:normAutofit lnSpcReduction="10000"/>
          </a:bodyPr>
          <a:lstStyle/>
          <a:p>
            <a:r>
              <a:rPr lang="en-US" dirty="0" smtClean="0"/>
              <a:t>Utility centric functions</a:t>
            </a:r>
          </a:p>
          <a:p>
            <a:pPr lvl="1"/>
            <a:r>
              <a:rPr lang="en-US" dirty="0"/>
              <a:t>Send Rejection Notice </a:t>
            </a:r>
          </a:p>
          <a:p>
            <a:pPr lvl="1"/>
            <a:r>
              <a:rPr lang="en-US" dirty="0"/>
              <a:t>Send Acceptance Notice </a:t>
            </a:r>
            <a:endParaRPr lang="en-US" dirty="0" smtClean="0"/>
          </a:p>
          <a:p>
            <a:pPr lvl="1"/>
            <a:r>
              <a:rPr lang="en-US" dirty="0"/>
              <a:t>Print Hard Copy of Award Conferral Record </a:t>
            </a:r>
          </a:p>
          <a:p>
            <a:pPr lvl="1"/>
            <a:endParaRPr lang="en-US" dirty="0" smtClean="0"/>
          </a:p>
          <a:p>
            <a:r>
              <a:rPr lang="en-US" dirty="0" smtClean="0"/>
              <a:t>Utility centric resources</a:t>
            </a:r>
          </a:p>
          <a:p>
            <a:pPr lvl="1"/>
            <a:r>
              <a:rPr lang="en-US" dirty="0"/>
              <a:t>/Notice Sender/</a:t>
            </a:r>
          </a:p>
          <a:p>
            <a:pPr lvl="1"/>
            <a:r>
              <a:rPr lang="en-US" dirty="0"/>
              <a:t>/Printer/</a:t>
            </a:r>
          </a:p>
          <a:p>
            <a:pPr lvl="1"/>
            <a:endParaRPr lang="en-US" dirty="0" smtClean="0"/>
          </a:p>
          <a:p>
            <a:r>
              <a:rPr lang="en-US" dirty="0" smtClean="0"/>
              <a:t>External Processes</a:t>
            </a:r>
          </a:p>
          <a:p>
            <a:pPr lvl="1"/>
            <a:r>
              <a:rPr lang="en-US" dirty="0" smtClean="0"/>
              <a:t>Rules utility service (usually overloaded)</a:t>
            </a:r>
          </a:p>
          <a:p>
            <a:pPr marL="0" indent="0">
              <a:buNone/>
            </a:pPr>
            <a:r>
              <a:rPr lang="en-US" dirty="0" smtClean="0"/>
              <a:t>=&gt; </a:t>
            </a:r>
            <a:r>
              <a:rPr lang="en-US" dirty="0"/>
              <a:t>Verify Student Transcript Qualifies for Award Based on Award Conferral Rules </a:t>
            </a:r>
            <a:r>
              <a:rPr lang="en-US" dirty="0" smtClean="0"/>
              <a:t>-&gt; </a:t>
            </a:r>
            <a:r>
              <a:rPr lang="en-US" dirty="0" err="1" smtClean="0"/>
              <a:t>microservice</a:t>
            </a:r>
            <a:endParaRPr lang="en-US" dirty="0"/>
          </a:p>
          <a:p>
            <a:pPr marL="0" indent="0">
              <a:buNone/>
            </a:pPr>
            <a:endParaRPr lang="en-US" dirty="0"/>
          </a:p>
          <a:p>
            <a:pPr lvl="2"/>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17966348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10: Define Utility Service Candidates (and Associate Resources and Methods</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group utility-centric processing steps according to pre-defined contexts</a:t>
            </a:r>
            <a:r>
              <a:rPr lang="en-US" dirty="0" smtClean="0"/>
              <a:t>.</a:t>
            </a:r>
          </a:p>
          <a:p>
            <a:pPr lvl="1"/>
            <a:r>
              <a:rPr lang="en-US" dirty="0"/>
              <a:t>Association with a specific legacy system </a:t>
            </a:r>
            <a:endParaRPr lang="en-US" dirty="0" smtClean="0"/>
          </a:p>
          <a:p>
            <a:pPr lvl="1"/>
            <a:r>
              <a:rPr lang="en-US" dirty="0" smtClean="0"/>
              <a:t>Association </a:t>
            </a:r>
            <a:r>
              <a:rPr lang="en-US" dirty="0"/>
              <a:t>with one or more solution components </a:t>
            </a:r>
            <a:endParaRPr lang="en-US" dirty="0" smtClean="0"/>
          </a:p>
          <a:p>
            <a:pPr lvl="1"/>
            <a:r>
              <a:rPr lang="en-US" dirty="0" smtClean="0"/>
              <a:t>Logical </a:t>
            </a:r>
            <a:r>
              <a:rPr lang="en-US" dirty="0"/>
              <a:t>grouping according to type of function</a:t>
            </a:r>
          </a:p>
          <a:p>
            <a:pPr lvl="1"/>
            <a:endParaRPr lang="en-US" dirty="0"/>
          </a:p>
          <a:p>
            <a:r>
              <a:rPr lang="en-US" dirty="0" smtClean="0"/>
              <a:t>Notification Service candidate</a:t>
            </a:r>
          </a:p>
          <a:p>
            <a:pPr lvl="1"/>
            <a:r>
              <a:rPr lang="en-US" dirty="0"/>
              <a:t>Send Rejection Notice </a:t>
            </a:r>
          </a:p>
          <a:p>
            <a:pPr lvl="1"/>
            <a:r>
              <a:rPr lang="en-US" dirty="0"/>
              <a:t>Send Acceptance </a:t>
            </a:r>
            <a:r>
              <a:rPr lang="en-US" dirty="0" smtClean="0"/>
              <a:t>Notice</a:t>
            </a:r>
          </a:p>
          <a:p>
            <a:pPr lvl="1"/>
            <a:r>
              <a:rPr lang="en-US" dirty="0" smtClean="0"/>
              <a:t> /Notice sender/</a:t>
            </a:r>
          </a:p>
          <a:p>
            <a:endParaRPr lang="en-US" dirty="0"/>
          </a:p>
          <a:p>
            <a:r>
              <a:rPr lang="en-US" dirty="0" smtClean="0"/>
              <a:t>Document service candidate</a:t>
            </a:r>
          </a:p>
          <a:p>
            <a:pPr lvl="1"/>
            <a:r>
              <a:rPr lang="en-US" dirty="0"/>
              <a:t>Print Hard Copy of Award Conferral Record </a:t>
            </a:r>
            <a:endParaRPr lang="en-US" dirty="0" smtClean="0"/>
          </a:p>
          <a:p>
            <a:pPr lvl="1"/>
            <a:r>
              <a:rPr lang="en-US" dirty="0" smtClean="0"/>
              <a:t>/Printer/</a:t>
            </a:r>
            <a:endParaRPr lang="en-US" dirty="0"/>
          </a:p>
          <a:p>
            <a:pPr lvl="1"/>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7" name="Picture 6"/>
          <p:cNvPicPr>
            <a:picLocks noChangeAspect="1"/>
          </p:cNvPicPr>
          <p:nvPr/>
        </p:nvPicPr>
        <p:blipFill>
          <a:blip r:embed="rId2"/>
          <a:stretch>
            <a:fillRect/>
          </a:stretch>
        </p:blipFill>
        <p:spPr>
          <a:xfrm>
            <a:off x="7148175" y="3581400"/>
            <a:ext cx="1538625" cy="1528762"/>
          </a:xfrm>
          <a:prstGeom prst="rect">
            <a:avLst/>
          </a:prstGeom>
        </p:spPr>
      </p:pic>
      <p:pic>
        <p:nvPicPr>
          <p:cNvPr id="8" name="Picture 7"/>
          <p:cNvPicPr>
            <a:picLocks noChangeAspect="1"/>
          </p:cNvPicPr>
          <p:nvPr/>
        </p:nvPicPr>
        <p:blipFill>
          <a:blip r:embed="rId3"/>
          <a:stretch>
            <a:fillRect/>
          </a:stretch>
        </p:blipFill>
        <p:spPr>
          <a:xfrm>
            <a:off x="7148175" y="5312767"/>
            <a:ext cx="1538625" cy="1533041"/>
          </a:xfrm>
          <a:prstGeom prst="rect">
            <a:avLst/>
          </a:prstGeom>
        </p:spPr>
      </p:pic>
    </p:spTree>
    <p:extLst>
      <p:ext uri="{BB962C8B-B14F-4D97-AF65-F5344CB8AC3E}">
        <p14:creationId xmlns:p14="http://schemas.microsoft.com/office/powerpoint/2010/main" val="29431280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a:t>
            </a:r>
            <a:r>
              <a:rPr lang="en-US" dirty="0" smtClean="0"/>
              <a:t>11: </a:t>
            </a:r>
            <a:r>
              <a:rPr lang="en-US" dirty="0"/>
              <a:t>Define </a:t>
            </a:r>
            <a:r>
              <a:rPr lang="en-US" dirty="0" err="1" smtClean="0"/>
              <a:t>Microservice</a:t>
            </a:r>
            <a:r>
              <a:rPr lang="en-US" dirty="0" smtClean="0"/>
              <a:t> </a:t>
            </a:r>
            <a:r>
              <a:rPr lang="en-US" dirty="0"/>
              <a:t>Candidates (and Associate Resources and Methods)</a:t>
            </a:r>
          </a:p>
        </p:txBody>
      </p:sp>
      <p:sp>
        <p:nvSpPr>
          <p:cNvPr id="3" name="Content Placeholder 2"/>
          <p:cNvSpPr>
            <a:spLocks noGrp="1"/>
          </p:cNvSpPr>
          <p:nvPr>
            <p:ph idx="1"/>
          </p:nvPr>
        </p:nvSpPr>
        <p:spPr/>
        <p:txBody>
          <a:bodyPr>
            <a:normAutofit/>
          </a:bodyPr>
          <a:lstStyle/>
          <a:p>
            <a:r>
              <a:rPr lang="en-US" dirty="0"/>
              <a:t>introduce a highly independent and autonomous service implementation architecture that can be suitable for units of logic with particular processing demands. </a:t>
            </a:r>
            <a:endParaRPr lang="en-US" dirty="0" smtClean="0"/>
          </a:p>
          <a:p>
            <a:r>
              <a:rPr lang="en-US" dirty="0" smtClean="0"/>
              <a:t>considerations </a:t>
            </a:r>
            <a:r>
              <a:rPr lang="en-US" dirty="0"/>
              <a:t>can include: </a:t>
            </a:r>
            <a:endParaRPr lang="en-US" dirty="0" smtClean="0"/>
          </a:p>
          <a:p>
            <a:pPr lvl="1"/>
            <a:r>
              <a:rPr lang="en-US" dirty="0" smtClean="0"/>
              <a:t>Increased </a:t>
            </a:r>
            <a:r>
              <a:rPr lang="en-US" dirty="0"/>
              <a:t>autonomy requirements </a:t>
            </a:r>
            <a:endParaRPr lang="en-US" dirty="0" smtClean="0"/>
          </a:p>
          <a:p>
            <a:pPr lvl="1"/>
            <a:r>
              <a:rPr lang="en-US" dirty="0" smtClean="0"/>
              <a:t>Specific </a:t>
            </a:r>
            <a:r>
              <a:rPr lang="en-US" dirty="0"/>
              <a:t>runtime performance requirements </a:t>
            </a:r>
            <a:endParaRPr lang="en-US" dirty="0" smtClean="0"/>
          </a:p>
          <a:p>
            <a:pPr lvl="1"/>
            <a:r>
              <a:rPr lang="en-US" dirty="0" smtClean="0"/>
              <a:t>Specific </a:t>
            </a:r>
            <a:r>
              <a:rPr lang="en-US" dirty="0"/>
              <a:t>runtime reliability or failover requirements </a:t>
            </a:r>
            <a:endParaRPr lang="en-US" dirty="0" smtClean="0"/>
          </a:p>
          <a:p>
            <a:pPr lvl="1"/>
            <a:r>
              <a:rPr lang="en-US" dirty="0" smtClean="0"/>
              <a:t>Specific </a:t>
            </a:r>
            <a:r>
              <a:rPr lang="en-US" dirty="0"/>
              <a:t>service versioning and deployment requirements</a:t>
            </a:r>
          </a:p>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pic>
        <p:nvPicPr>
          <p:cNvPr id="6" name="Picture 5"/>
          <p:cNvPicPr>
            <a:picLocks noChangeAspect="1"/>
          </p:cNvPicPr>
          <p:nvPr/>
        </p:nvPicPr>
        <p:blipFill>
          <a:blip r:embed="rId2"/>
          <a:stretch>
            <a:fillRect/>
          </a:stretch>
        </p:blipFill>
        <p:spPr>
          <a:xfrm>
            <a:off x="3586046" y="4800600"/>
            <a:ext cx="1900354" cy="1909762"/>
          </a:xfrm>
          <a:prstGeom prst="rect">
            <a:avLst/>
          </a:prstGeom>
        </p:spPr>
      </p:pic>
    </p:spTree>
    <p:extLst>
      <p:ext uri="{BB962C8B-B14F-4D97-AF65-F5344CB8AC3E}">
        <p14:creationId xmlns:p14="http://schemas.microsoft.com/office/powerpoint/2010/main" val="21659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400" dirty="0" smtClean="0"/>
              <a:t>Step 12: Apply service-orientation</a:t>
            </a:r>
            <a:endParaRPr lang="en-US" sz="3400"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
        <p:nvSpPr>
          <p:cNvPr id="6" name="Title 1"/>
          <p:cNvSpPr txBox="1">
            <a:spLocks/>
          </p:cNvSpPr>
          <p:nvPr/>
        </p:nvSpPr>
        <p:spPr>
          <a:xfrm>
            <a:off x="457200" y="1447800"/>
            <a:ext cx="8229600" cy="990600"/>
          </a:xfrm>
          <a:prstGeom prst="rect">
            <a:avLst/>
          </a:prstGeom>
        </p:spPr>
        <p:txBody>
          <a:bodyPr vert="horz" lIns="91440" tIns="45720" rIns="91440" bIns="45720" rtlCol="0" anchor="ctr">
            <a:normAutofit fontScale="85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fontAlgn="auto">
              <a:spcAft>
                <a:spcPts val="0"/>
              </a:spcAft>
            </a:pPr>
            <a:r>
              <a:rPr lang="en-US" dirty="0" smtClean="0"/>
              <a:t>Step 13: Revise candidate service compositions</a:t>
            </a:r>
            <a:endParaRPr lang="en-US" dirty="0"/>
          </a:p>
        </p:txBody>
      </p:sp>
      <p:pic>
        <p:nvPicPr>
          <p:cNvPr id="7" name="Picture 6"/>
          <p:cNvPicPr>
            <a:picLocks noChangeAspect="1"/>
          </p:cNvPicPr>
          <p:nvPr/>
        </p:nvPicPr>
        <p:blipFill>
          <a:blip r:embed="rId2"/>
          <a:stretch>
            <a:fillRect/>
          </a:stretch>
        </p:blipFill>
        <p:spPr>
          <a:xfrm>
            <a:off x="3048000" y="1981200"/>
            <a:ext cx="5981700" cy="4735513"/>
          </a:xfrm>
          <a:prstGeom prst="rect">
            <a:avLst/>
          </a:prstGeom>
        </p:spPr>
      </p:pic>
    </p:spTree>
    <p:extLst>
      <p:ext uri="{BB962C8B-B14F-4D97-AF65-F5344CB8AC3E}">
        <p14:creationId xmlns:p14="http://schemas.microsoft.com/office/powerpoint/2010/main" val="1879953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p:txBody>
          <a:bodyPr/>
          <a:lstStyle/>
          <a:p>
            <a:r>
              <a:rPr lang="en-US" dirty="0" smtClean="0"/>
              <a:t>Service oriented concepts</a:t>
            </a:r>
          </a:p>
          <a:p>
            <a:r>
              <a:rPr lang="en-US" dirty="0"/>
              <a:t>D</a:t>
            </a:r>
            <a:r>
              <a:rPr lang="en-US" smtClean="0"/>
              <a:t>etailed </a:t>
            </a:r>
            <a:r>
              <a:rPr lang="en-US" dirty="0"/>
              <a:t>step-by-step process for modeling REST service candidates.</a:t>
            </a:r>
          </a:p>
          <a:p>
            <a:r>
              <a:rPr lang="en-US" dirty="0" smtClean="0"/>
              <a:t>Extended SOA patterns catalog at </a:t>
            </a:r>
            <a:r>
              <a:rPr lang="en-US" dirty="0">
                <a:hlinkClick r:id="rId2"/>
              </a:rPr>
              <a:t>http://</a:t>
            </a:r>
            <a:r>
              <a:rPr lang="en-US" dirty="0" smtClean="0">
                <a:hlinkClick r:id="rId2"/>
              </a:rPr>
              <a:t>soapatterns.org</a:t>
            </a:r>
            <a:endParaRPr lang="en-US" dirty="0" smtClean="0"/>
          </a:p>
          <a:p>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pPr>
              <a:defRPr/>
            </a:pPr>
            <a:fld id="{EEA3FA2E-9A77-4BCA-8771-CB105465417E}" type="datetime1">
              <a:rPr lang="en-US" smtClean="0"/>
              <a:t>3/17/2018</a:t>
            </a:fld>
            <a:endParaRPr lang="en-US"/>
          </a:p>
        </p:txBody>
      </p:sp>
      <p:sp>
        <p:nvSpPr>
          <p:cNvPr id="5" name="Footer Placeholder 4"/>
          <p:cNvSpPr>
            <a:spLocks noGrp="1"/>
          </p:cNvSpPr>
          <p:nvPr>
            <p:ph type="ftr" sz="quarter" idx="11"/>
          </p:nvPr>
        </p:nvSpPr>
        <p:spPr/>
        <p:txBody>
          <a:bodyPr/>
          <a:lstStyle/>
          <a:p>
            <a:pPr>
              <a:defRPr/>
            </a:pPr>
            <a:r>
              <a:rPr lang="en-US" smtClean="0"/>
              <a:t>Computer Science Department, TUC-N</a:t>
            </a:r>
            <a:endParaRPr lang="en-US"/>
          </a:p>
        </p:txBody>
      </p:sp>
    </p:spTree>
    <p:extLst>
      <p:ext uri="{BB962C8B-B14F-4D97-AF65-F5344CB8AC3E}">
        <p14:creationId xmlns:p14="http://schemas.microsoft.com/office/powerpoint/2010/main" val="681584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250825" y="620713"/>
            <a:ext cx="8229600" cy="5976937"/>
          </a:xfrm>
        </p:spPr>
        <p:txBody>
          <a:bodyPr/>
          <a:lstStyle/>
          <a:p>
            <a:pPr marL="0" indent="0">
              <a:buFont typeface="Arial" panose="020B0604020202020204" pitchFamily="34" charset="0"/>
              <a:buNone/>
            </a:pPr>
            <a:r>
              <a:rPr lang="en-US" altLang="en-US" smtClean="0"/>
              <a:t>4. It </a:t>
            </a:r>
            <a:r>
              <a:rPr lang="en-US" altLang="en-US" b="1" smtClean="0"/>
              <a:t>doesn't matter </a:t>
            </a:r>
            <a:r>
              <a:rPr lang="en-US" altLang="en-US" smtClean="0"/>
              <a:t>what [API protocol] </a:t>
            </a:r>
            <a:r>
              <a:rPr lang="en-US" altLang="en-US" b="1" smtClean="0"/>
              <a:t>technology</a:t>
            </a:r>
            <a:r>
              <a:rPr lang="en-US" altLang="en-US" smtClean="0"/>
              <a:t> you use.</a:t>
            </a:r>
          </a:p>
          <a:p>
            <a:pPr marL="0" indent="0">
              <a:buFont typeface="Arial" panose="020B0604020202020204" pitchFamily="34" charset="0"/>
              <a:buNone/>
            </a:pPr>
            <a:endParaRPr lang="en-US" altLang="en-US" smtClean="0"/>
          </a:p>
          <a:p>
            <a:pPr marL="0" indent="0">
              <a:buFont typeface="Arial" panose="020B0604020202020204" pitchFamily="34" charset="0"/>
              <a:buNone/>
            </a:pPr>
            <a:r>
              <a:rPr lang="en-US" altLang="en-US" smtClean="0"/>
              <a:t>5. </a:t>
            </a:r>
            <a:r>
              <a:rPr lang="en-US" altLang="en-US" b="1" smtClean="0"/>
              <a:t>Service interfaces</a:t>
            </a:r>
            <a:r>
              <a:rPr lang="en-US" altLang="en-US" smtClean="0"/>
              <a:t>, without exception, must be designed from the ground up to be </a:t>
            </a:r>
            <a:r>
              <a:rPr lang="en-US" altLang="en-US" b="1" smtClean="0"/>
              <a:t>externalizable</a:t>
            </a:r>
            <a:r>
              <a:rPr lang="en-US" altLang="en-US" smtClean="0"/>
              <a:t>. That is to say, the team must plan and design to be able to expose the interface to developers in the outside world. No exceptions.</a:t>
            </a:r>
          </a:p>
          <a:p>
            <a:pPr marL="0" indent="0">
              <a:buFont typeface="Arial" panose="020B0604020202020204" pitchFamily="34" charset="0"/>
              <a:buNone/>
            </a:pPr>
            <a:endParaRPr lang="en-US" altLang="en-US" smtClean="0"/>
          </a:p>
          <a:p>
            <a:pPr marL="0" indent="0">
              <a:buFont typeface="Arial" panose="020B0604020202020204" pitchFamily="34" charset="0"/>
              <a:buNone/>
            </a:pPr>
            <a:r>
              <a:rPr lang="en-US" altLang="en-US" smtClean="0"/>
              <a:t>6. Anyone who doesn't do this </a:t>
            </a:r>
            <a:r>
              <a:rPr lang="en-US" altLang="en-US" b="1" smtClean="0"/>
              <a:t>will be fired</a:t>
            </a:r>
            <a:r>
              <a:rPr lang="en-US" altLang="en-US" smtClean="0"/>
              <a:t>.</a:t>
            </a:r>
          </a:p>
          <a:p>
            <a:pPr marL="0" indent="0">
              <a:buFont typeface="Arial" panose="020B0604020202020204" pitchFamily="34" charset="0"/>
              <a:buNone/>
            </a:pPr>
            <a:endParaRPr lang="en-US" altLang="en-US" smtClean="0"/>
          </a:p>
          <a:p>
            <a:pPr marL="0" indent="0">
              <a:buFont typeface="Arial" panose="020B0604020202020204" pitchFamily="34" charset="0"/>
              <a:buNone/>
            </a:pPr>
            <a:r>
              <a:rPr lang="en-US" altLang="en-US" smtClean="0"/>
              <a:t>7. Thank you; </a:t>
            </a:r>
            <a:r>
              <a:rPr lang="en-US" altLang="en-US" b="1" smtClean="0"/>
              <a:t>have a nice day</a:t>
            </a:r>
            <a:r>
              <a:rPr lang="en-US" altLang="en-US" smtClean="0"/>
              <a:t>!” </a:t>
            </a:r>
          </a:p>
          <a:p>
            <a:pPr marL="0" indent="0">
              <a:buFont typeface="Arial" panose="020B0604020202020204" pitchFamily="34" charset="0"/>
              <a:buNone/>
            </a:pPr>
            <a:endParaRPr lang="en-US" altLang="en-US" smtClean="0"/>
          </a:p>
          <a:p>
            <a:pPr marL="0" indent="0">
              <a:buFont typeface="Arial" panose="020B0604020202020204" pitchFamily="34" charset="0"/>
              <a:buNone/>
            </a:pPr>
            <a:r>
              <a:rPr lang="en-US" altLang="en-US" smtClean="0"/>
              <a:t>						Amazon CEO</a:t>
            </a:r>
          </a:p>
          <a:p>
            <a:pPr marL="0" indent="0">
              <a:buFont typeface="Arial" panose="020B0604020202020204" pitchFamily="34" charset="0"/>
              <a:buNone/>
            </a:pPr>
            <a:endParaRPr lang="en-GB" altLang="en-US" smtClean="0"/>
          </a:p>
        </p:txBody>
      </p:sp>
      <p:sp>
        <p:nvSpPr>
          <p:cNvPr id="1741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58348A-B8CB-4493-A8EB-1D8BA5D24EB3}" type="datetime1">
              <a:rPr lang="en-US" altLang="en-US" smtClean="0">
                <a:solidFill>
                  <a:srgbClr val="FFFFFF"/>
                </a:solidFill>
              </a:rPr>
              <a:pPr/>
              <a:t>3/17/2018</a:t>
            </a:fld>
            <a:endParaRPr lang="en-US" altLang="en-US" smtClean="0">
              <a:solidFill>
                <a:srgbClr val="FFFFFF"/>
              </a:solidFill>
            </a:endParaRPr>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rgbClr val="FFFFFF"/>
                </a:solidFill>
              </a:rPr>
              <a:t>Computer Science Department, TUC-N</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_CursS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Theme_CursSE" id="{F3D0179C-6B02-4EFD-819C-DD9F7A2F7E25}" vid="{A4DBB83C-D429-4A1C-ADEF-2E36D8ECA10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Theme_CursSE</Template>
  <TotalTime>17023</TotalTime>
  <Words>5776</Words>
  <Application>Microsoft Office PowerPoint</Application>
  <PresentationFormat>On-screen Show (4:3)</PresentationFormat>
  <Paragraphs>810</Paragraphs>
  <Slides>89</Slides>
  <Notes>15</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9" baseType="lpstr">
      <vt:lpstr>MS PGothic</vt:lpstr>
      <vt:lpstr>Arial</vt:lpstr>
      <vt:lpstr>Arial Black</vt:lpstr>
      <vt:lpstr>Courier New</vt:lpstr>
      <vt:lpstr>MinionPro-Regular</vt:lpstr>
      <vt:lpstr>Symbol</vt:lpstr>
      <vt:lpstr>Times New Roman</vt:lpstr>
      <vt:lpstr>Wingdings</vt:lpstr>
      <vt:lpstr>Theme_CursSE</vt:lpstr>
      <vt:lpstr>Visio</vt:lpstr>
      <vt:lpstr>Software Design</vt:lpstr>
      <vt:lpstr>Last time</vt:lpstr>
      <vt:lpstr>Content</vt:lpstr>
      <vt:lpstr>References</vt:lpstr>
      <vt:lpstr>Microkernel</vt:lpstr>
      <vt:lpstr>PowerPoint Presentation</vt:lpstr>
      <vt:lpstr>Considerations</vt:lpstr>
      <vt:lpstr>Service based architectures</vt:lpstr>
      <vt:lpstr>PowerPoint Presentation</vt:lpstr>
      <vt:lpstr>Application Centric</vt:lpstr>
      <vt:lpstr>Service Centric</vt:lpstr>
      <vt:lpstr>Before SOA – After SOA</vt:lpstr>
      <vt:lpstr>Design principles [1]</vt:lpstr>
      <vt:lpstr>Design principles [2]</vt:lpstr>
      <vt:lpstr>Design Principles [3]</vt:lpstr>
      <vt:lpstr>What is a Web Service? (W3C definition)</vt:lpstr>
      <vt:lpstr>What is a Web Service: A Simpler Definition</vt:lpstr>
      <vt:lpstr>Web Services - SOAP based</vt:lpstr>
      <vt:lpstr>Standard is Key</vt:lpstr>
      <vt:lpstr>Interaction</vt:lpstr>
      <vt:lpstr>WSDL: Web Service Description Language</vt:lpstr>
      <vt:lpstr>WSDL Specification</vt:lpstr>
      <vt:lpstr>SOAP: A Description </vt:lpstr>
      <vt:lpstr>Give it a REST</vt:lpstr>
      <vt:lpstr>Representational State Transfer  (REST)</vt:lpstr>
      <vt:lpstr>REST Principles</vt:lpstr>
      <vt:lpstr>REST Principles (cont’d)</vt:lpstr>
      <vt:lpstr>REST Principles (cont’d)</vt:lpstr>
      <vt:lpstr>Resources</vt:lpstr>
      <vt:lpstr>Messages – HTTP request</vt:lpstr>
      <vt:lpstr>POST request example</vt:lpstr>
      <vt:lpstr>HTTP verbs – uniform interface</vt:lpstr>
      <vt:lpstr>PUT vs. POST</vt:lpstr>
      <vt:lpstr>Statelessness</vt:lpstr>
      <vt:lpstr>SOAP vs. REST</vt:lpstr>
      <vt:lpstr>SOAP</vt:lpstr>
      <vt:lpstr>REST</vt:lpstr>
      <vt:lpstr>Microservices topology</vt:lpstr>
      <vt:lpstr>Granularity</vt:lpstr>
      <vt:lpstr>Impact of granularity</vt:lpstr>
      <vt:lpstr>Orchestration and Choreography</vt:lpstr>
      <vt:lpstr>SOA Middleware</vt:lpstr>
      <vt:lpstr>PowerPoint Presentation</vt:lpstr>
      <vt:lpstr>PowerPoint Presentation</vt:lpstr>
      <vt:lpstr>PowerPoint Presentation</vt:lpstr>
      <vt:lpstr>Microservices “API” layer</vt:lpstr>
      <vt:lpstr>PowerPoint Presentation</vt:lpstr>
      <vt:lpstr>PowerPoint Presentation</vt:lpstr>
      <vt:lpstr>SOA   vs.   Microservices</vt:lpstr>
      <vt:lpstr>Considerations</vt:lpstr>
      <vt:lpstr>Service layers</vt:lpstr>
      <vt:lpstr>Service models</vt:lpstr>
      <vt:lpstr>Service models</vt:lpstr>
      <vt:lpstr>Service Design Process</vt:lpstr>
      <vt:lpstr>Break down the business problem</vt:lpstr>
      <vt:lpstr>Functional Decomposition – separation of concerns</vt:lpstr>
      <vt:lpstr>Service Encapsulation</vt:lpstr>
      <vt:lpstr>Agnostic context</vt:lpstr>
      <vt:lpstr>Agnostic  capability</vt:lpstr>
      <vt:lpstr>Utility Abstraction</vt:lpstr>
      <vt:lpstr>Entity Abstraction</vt:lpstr>
      <vt:lpstr>Non-agnostic  context</vt:lpstr>
      <vt:lpstr>Micro Task abstraction and microservices</vt:lpstr>
      <vt:lpstr>Process abstraction and Task services</vt:lpstr>
      <vt:lpstr>Building up the service-based solution</vt:lpstr>
      <vt:lpstr>Capability composition</vt:lpstr>
      <vt:lpstr>Capability composition and microservices</vt:lpstr>
      <vt:lpstr>Variations</vt:lpstr>
      <vt:lpstr>REST service modeling process</vt:lpstr>
      <vt:lpstr>Case study – Midwest University Assoc. (MUA)</vt:lpstr>
      <vt:lpstr>PowerPoint Presentation</vt:lpstr>
      <vt:lpstr>Step 1: Decompose Business Process (into Granular Actions)</vt:lpstr>
      <vt:lpstr>Step 2: Filter out unsuitable actions</vt:lpstr>
      <vt:lpstr>Step 3: Define Entity service candidates</vt:lpstr>
      <vt:lpstr>Analysis results</vt:lpstr>
      <vt:lpstr>Agnostic actions -&gt; entity service candidates</vt:lpstr>
      <vt:lpstr>Step 4: identify process-specific logic</vt:lpstr>
      <vt:lpstr>Step 5: identify resources</vt:lpstr>
      <vt:lpstr>Resource mapping</vt:lpstr>
      <vt:lpstr>Step 6: Associate Service Capabilities with Resources and Methods</vt:lpstr>
      <vt:lpstr>PowerPoint Presentation</vt:lpstr>
      <vt:lpstr>Step 7: Apply service orientation</vt:lpstr>
      <vt:lpstr>Step 8: identify service composition candidates</vt:lpstr>
      <vt:lpstr>Step 9: Analyze processing requirements</vt:lpstr>
      <vt:lpstr>Case Study</vt:lpstr>
      <vt:lpstr>Step 10: Define Utility Service Candidates (and Associate Resources and Methods)</vt:lpstr>
      <vt:lpstr>Step 11: Define Microservice Candidates (and Associate Resources and Methods)</vt:lpstr>
      <vt:lpstr>Step 12: Apply service-orientation</vt:lpstr>
      <vt:lpstr>Wrap-up</vt:lpstr>
    </vt:vector>
  </TitlesOfParts>
  <Company>TUCN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Methods</dc:title>
  <dc:creator>Mihaela Dansoreanu</dc:creator>
  <cp:lastModifiedBy>Mihaela Dinsoreanu</cp:lastModifiedBy>
  <cp:revision>325</cp:revision>
  <cp:lastPrinted>1601-01-01T00:00:00Z</cp:lastPrinted>
  <dcterms:created xsi:type="dcterms:W3CDTF">2006-03-13T21:14:59Z</dcterms:created>
  <dcterms:modified xsi:type="dcterms:W3CDTF">2018-03-19T15:24:35Z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